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Lst>
  <p:notesMasterIdLst>
    <p:notesMasterId r:id="rId27"/>
  </p:notesMasterIdLst>
  <p:sldIdLst>
    <p:sldId id="276" r:id="rId5"/>
    <p:sldId id="277" r:id="rId6"/>
    <p:sldId id="257" r:id="rId7"/>
    <p:sldId id="256" r:id="rId8"/>
    <p:sldId id="258" r:id="rId9"/>
    <p:sldId id="259" r:id="rId10"/>
    <p:sldId id="261" r:id="rId11"/>
    <p:sldId id="285" r:id="rId12"/>
    <p:sldId id="262" r:id="rId13"/>
    <p:sldId id="284" r:id="rId14"/>
    <p:sldId id="264" r:id="rId15"/>
    <p:sldId id="267" r:id="rId16"/>
    <p:sldId id="265" r:id="rId17"/>
    <p:sldId id="266" r:id="rId18"/>
    <p:sldId id="270" r:id="rId19"/>
    <p:sldId id="282" r:id="rId20"/>
    <p:sldId id="283" r:id="rId21"/>
    <p:sldId id="278" r:id="rId22"/>
    <p:sldId id="274" r:id="rId23"/>
    <p:sldId id="279" r:id="rId24"/>
    <p:sldId id="280" r:id="rId25"/>
    <p:sldId id="28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5131" autoAdjust="0"/>
  </p:normalViewPr>
  <p:slideViewPr>
    <p:cSldViewPr>
      <p:cViewPr varScale="1">
        <p:scale>
          <a:sx n="98" d="100"/>
          <a:sy n="98" d="100"/>
        </p:scale>
        <p:origin x="-20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256911-2DC0-41F6-A3A7-9F128F0312CB}" type="doc">
      <dgm:prSet loTypeId="urn:microsoft.com/office/officeart/2005/8/layout/chevron2" loCatId="list" qsTypeId="urn:microsoft.com/office/officeart/2005/8/quickstyle/simple2" qsCatId="simple" csTypeId="urn:microsoft.com/office/officeart/2005/8/colors/colorful4" csCatId="colorful" phldr="1"/>
      <dgm:spPr/>
      <dgm:t>
        <a:bodyPr/>
        <a:lstStyle/>
        <a:p>
          <a:endParaRPr lang="ru-RU"/>
        </a:p>
      </dgm:t>
    </dgm:pt>
    <dgm:pt modelId="{98281794-176C-488C-AFA6-E81530C5336D}">
      <dgm:prSet phldrT="[Текст]" custT="1"/>
      <dgm:spPr/>
      <dgm:t>
        <a:bodyPr/>
        <a:lstStyle/>
        <a:p>
          <a:r>
            <a:rPr lang="ru-RU" sz="1800" b="1" dirty="0" smtClean="0"/>
            <a:t>город</a:t>
          </a:r>
          <a:endParaRPr lang="ru-RU" sz="1800" b="1" dirty="0"/>
        </a:p>
      </dgm:t>
    </dgm:pt>
    <dgm:pt modelId="{91ECB6EE-2452-4A86-A32C-4C516ECED239}" type="parTrans" cxnId="{90248B27-D36B-4B27-9340-4A8B3F3CCBB7}">
      <dgm:prSet/>
      <dgm:spPr/>
      <dgm:t>
        <a:bodyPr/>
        <a:lstStyle/>
        <a:p>
          <a:endParaRPr lang="ru-RU"/>
        </a:p>
      </dgm:t>
    </dgm:pt>
    <dgm:pt modelId="{016E0CC5-07B1-42ED-81D6-E86514DFC8AD}" type="sibTrans" cxnId="{90248B27-D36B-4B27-9340-4A8B3F3CCBB7}">
      <dgm:prSet/>
      <dgm:spPr/>
      <dgm:t>
        <a:bodyPr/>
        <a:lstStyle/>
        <a:p>
          <a:endParaRPr lang="ru-RU"/>
        </a:p>
      </dgm:t>
    </dgm:pt>
    <dgm:pt modelId="{4008FC0B-EC40-4187-9623-0F993996F995}">
      <dgm:prSet phldrT="[Текст]" custT="1"/>
      <dgm:spPr/>
      <dgm:t>
        <a:bodyPr/>
        <a:lstStyle/>
        <a:p>
          <a:pPr>
            <a:lnSpc>
              <a:spcPts val="1600"/>
            </a:lnSpc>
          </a:pPr>
          <a:r>
            <a:rPr lang="ru-RU" sz="1600" dirty="0" smtClean="0"/>
            <a:t> Изменение системы образовательного  взаимодействия школ города на уровне среднего общего образования </a:t>
          </a:r>
          <a:endParaRPr lang="ru-RU" sz="1600" dirty="0"/>
        </a:p>
      </dgm:t>
    </dgm:pt>
    <dgm:pt modelId="{9BC461A0-BD46-4595-9BC5-AF196D09C265}" type="parTrans" cxnId="{386BD406-C95B-4F38-AAB5-94797F9F7974}">
      <dgm:prSet/>
      <dgm:spPr/>
      <dgm:t>
        <a:bodyPr/>
        <a:lstStyle/>
        <a:p>
          <a:endParaRPr lang="ru-RU"/>
        </a:p>
      </dgm:t>
    </dgm:pt>
    <dgm:pt modelId="{EF2A57E9-6FA7-4039-959B-A30337D59887}" type="sibTrans" cxnId="{386BD406-C95B-4F38-AAB5-94797F9F7974}">
      <dgm:prSet/>
      <dgm:spPr/>
      <dgm:t>
        <a:bodyPr/>
        <a:lstStyle/>
        <a:p>
          <a:endParaRPr lang="ru-RU"/>
        </a:p>
      </dgm:t>
    </dgm:pt>
    <dgm:pt modelId="{E4B7C0AF-7FBB-4757-8F64-D0DB375ED325}">
      <dgm:prSet phldrT="[Текст]" custT="1"/>
      <dgm:spPr/>
      <dgm:t>
        <a:bodyPr/>
        <a:lstStyle/>
        <a:p>
          <a:pPr>
            <a:lnSpc>
              <a:spcPts val="1600"/>
            </a:lnSpc>
          </a:pPr>
          <a:r>
            <a:rPr lang="ru-RU" sz="1600" dirty="0" smtClean="0"/>
            <a:t> Изменение системы организации образовательной деятельности старшеклассников</a:t>
          </a:r>
          <a:endParaRPr lang="ru-RU" sz="1600" dirty="0"/>
        </a:p>
      </dgm:t>
    </dgm:pt>
    <dgm:pt modelId="{B82E9E40-A18A-4FBB-90B9-D63F45948F09}" type="parTrans" cxnId="{50918378-2F70-4AD2-AD1A-E3A7768EF3AB}">
      <dgm:prSet/>
      <dgm:spPr/>
      <dgm:t>
        <a:bodyPr/>
        <a:lstStyle/>
        <a:p>
          <a:endParaRPr lang="ru-RU"/>
        </a:p>
      </dgm:t>
    </dgm:pt>
    <dgm:pt modelId="{EF6503C2-F53C-4AA5-A88C-1F2FA4EC5158}" type="sibTrans" cxnId="{50918378-2F70-4AD2-AD1A-E3A7768EF3AB}">
      <dgm:prSet/>
      <dgm:spPr/>
      <dgm:t>
        <a:bodyPr/>
        <a:lstStyle/>
        <a:p>
          <a:endParaRPr lang="ru-RU"/>
        </a:p>
      </dgm:t>
    </dgm:pt>
    <dgm:pt modelId="{E379EAC1-EAB1-4FB1-8198-65D8B88DA205}">
      <dgm:prSet phldrT="[Текст]" custT="1"/>
      <dgm:spPr/>
      <dgm:t>
        <a:bodyPr/>
        <a:lstStyle/>
        <a:p>
          <a:r>
            <a:rPr lang="ru-RU" sz="2400" b="1" smtClean="0"/>
            <a:t>+</a:t>
          </a:r>
          <a:endParaRPr lang="ru-RU" sz="2400" b="1" dirty="0" smtClean="0"/>
        </a:p>
      </dgm:t>
    </dgm:pt>
    <dgm:pt modelId="{AF947CA4-0CAE-460F-8D23-B36B8E9C92F5}" type="parTrans" cxnId="{FBDE9C0E-5872-46E0-BC0A-62C6E68935F2}">
      <dgm:prSet/>
      <dgm:spPr/>
      <dgm:t>
        <a:bodyPr/>
        <a:lstStyle/>
        <a:p>
          <a:endParaRPr lang="ru-RU"/>
        </a:p>
      </dgm:t>
    </dgm:pt>
    <dgm:pt modelId="{96036AD5-C5CC-4E52-AF63-BF94FE37278E}" type="sibTrans" cxnId="{FBDE9C0E-5872-46E0-BC0A-62C6E68935F2}">
      <dgm:prSet/>
      <dgm:spPr/>
      <dgm:t>
        <a:bodyPr/>
        <a:lstStyle/>
        <a:p>
          <a:endParaRPr lang="ru-RU"/>
        </a:p>
      </dgm:t>
    </dgm:pt>
    <dgm:pt modelId="{F14D0506-C73C-4544-9719-63611472CB9B}">
      <dgm:prSet phldrT="[Текст]" custT="1"/>
      <dgm:spPr/>
      <dgm:t>
        <a:bodyPr/>
        <a:lstStyle/>
        <a:p>
          <a:pPr>
            <a:lnSpc>
              <a:spcPts val="1600"/>
            </a:lnSpc>
          </a:pPr>
          <a:r>
            <a:rPr lang="ru-RU" sz="1600" dirty="0" smtClean="0"/>
            <a:t>Интеграция старшеклассников  сельских школ  в образовательное пространство города</a:t>
          </a:r>
          <a:endParaRPr lang="ru-RU" sz="1600" dirty="0"/>
        </a:p>
      </dgm:t>
    </dgm:pt>
    <dgm:pt modelId="{C446A002-8519-42D1-8486-2AF34C24D2AC}" type="parTrans" cxnId="{C4C94655-25C5-4681-B369-5CBACC511D71}">
      <dgm:prSet/>
      <dgm:spPr/>
      <dgm:t>
        <a:bodyPr/>
        <a:lstStyle/>
        <a:p>
          <a:endParaRPr lang="ru-RU"/>
        </a:p>
      </dgm:t>
    </dgm:pt>
    <dgm:pt modelId="{24B18765-5B26-4135-A7B4-60B816675502}" type="sibTrans" cxnId="{C4C94655-25C5-4681-B369-5CBACC511D71}">
      <dgm:prSet/>
      <dgm:spPr/>
      <dgm:t>
        <a:bodyPr/>
        <a:lstStyle/>
        <a:p>
          <a:endParaRPr lang="ru-RU"/>
        </a:p>
      </dgm:t>
    </dgm:pt>
    <dgm:pt modelId="{CEDCA152-44E8-4EE0-8529-35CBA13C54F2}">
      <dgm:prSet phldrT="[Текст]" custT="1"/>
      <dgm:spPr/>
      <dgm:t>
        <a:bodyPr/>
        <a:lstStyle/>
        <a:p>
          <a:pPr>
            <a:lnSpc>
              <a:spcPts val="1600"/>
            </a:lnSpc>
          </a:pPr>
          <a:r>
            <a:rPr lang="ru-RU" sz="1600" dirty="0" smtClean="0"/>
            <a:t> Выстраивание системного муниципального  взаимодействия с </a:t>
          </a:r>
          <a:r>
            <a:rPr lang="ru-RU" sz="1600" dirty="0" err="1" smtClean="0"/>
            <a:t>ВУЗАми</a:t>
          </a:r>
          <a:r>
            <a:rPr lang="ru-RU" sz="1600" dirty="0" smtClean="0"/>
            <a:t> </a:t>
          </a:r>
          <a:endParaRPr lang="ru-RU" sz="1600" dirty="0"/>
        </a:p>
      </dgm:t>
    </dgm:pt>
    <dgm:pt modelId="{4B9A8CD8-C342-464B-B2FA-363964050C45}" type="parTrans" cxnId="{4B8A9D46-7CD9-411A-B3E3-41D43EDB52AF}">
      <dgm:prSet/>
      <dgm:spPr/>
      <dgm:t>
        <a:bodyPr/>
        <a:lstStyle/>
        <a:p>
          <a:endParaRPr lang="ru-RU"/>
        </a:p>
      </dgm:t>
    </dgm:pt>
    <dgm:pt modelId="{B3AD6815-54BC-489C-BC20-5F081A4B671F}" type="sibTrans" cxnId="{4B8A9D46-7CD9-411A-B3E3-41D43EDB52AF}">
      <dgm:prSet/>
      <dgm:spPr/>
      <dgm:t>
        <a:bodyPr/>
        <a:lstStyle/>
        <a:p>
          <a:endParaRPr lang="ru-RU"/>
        </a:p>
      </dgm:t>
    </dgm:pt>
    <dgm:pt modelId="{4B03E0D6-00A5-4E1D-8C6E-C1DC05DC31DD}">
      <dgm:prSet phldrT="[Текст]" custT="1"/>
      <dgm:spPr/>
      <dgm:t>
        <a:bodyPr/>
        <a:lstStyle/>
        <a:p>
          <a:r>
            <a:rPr lang="ru-RU" sz="1800" b="1" smtClean="0"/>
            <a:t>село</a:t>
          </a:r>
          <a:endParaRPr lang="ru-RU" sz="1800" b="1" dirty="0"/>
        </a:p>
      </dgm:t>
    </dgm:pt>
    <dgm:pt modelId="{601FDDC8-57FE-43A1-A632-31942BABA79D}" type="parTrans" cxnId="{5A475633-0EFF-4A17-BF9A-BBB7F253D9F0}">
      <dgm:prSet/>
      <dgm:spPr/>
      <dgm:t>
        <a:bodyPr/>
        <a:lstStyle/>
        <a:p>
          <a:endParaRPr lang="ru-RU"/>
        </a:p>
      </dgm:t>
    </dgm:pt>
    <dgm:pt modelId="{FDBEB884-75D3-4C23-BC98-E7A787A875C6}" type="sibTrans" cxnId="{5A475633-0EFF-4A17-BF9A-BBB7F253D9F0}">
      <dgm:prSet/>
      <dgm:spPr/>
      <dgm:t>
        <a:bodyPr/>
        <a:lstStyle/>
        <a:p>
          <a:endParaRPr lang="ru-RU"/>
        </a:p>
      </dgm:t>
    </dgm:pt>
    <dgm:pt modelId="{56611CC5-4688-490F-AB42-B1E18502415D}">
      <dgm:prSet phldrT="[Текст]" custT="1"/>
      <dgm:spPr/>
      <dgm:t>
        <a:bodyPr/>
        <a:lstStyle/>
        <a:p>
          <a:pPr>
            <a:lnSpc>
              <a:spcPts val="1600"/>
            </a:lnSpc>
          </a:pPr>
          <a:r>
            <a:rPr lang="ru-RU" sz="1600" baseline="0" dirty="0" smtClean="0"/>
            <a:t> Отбор высокомотивированных обучающихся </a:t>
          </a:r>
          <a:endParaRPr lang="ru-RU" sz="1600" dirty="0"/>
        </a:p>
      </dgm:t>
    </dgm:pt>
    <dgm:pt modelId="{3BF19199-7332-4E19-A110-931FA01BBD8B}" type="parTrans" cxnId="{A35251B9-3D09-4BC2-B210-A87498254BB8}">
      <dgm:prSet/>
      <dgm:spPr/>
      <dgm:t>
        <a:bodyPr/>
        <a:lstStyle/>
        <a:p>
          <a:endParaRPr lang="ru-RU"/>
        </a:p>
      </dgm:t>
    </dgm:pt>
    <dgm:pt modelId="{2627A914-8254-4016-A4DD-245D90BBA57D}" type="sibTrans" cxnId="{A35251B9-3D09-4BC2-B210-A87498254BB8}">
      <dgm:prSet/>
      <dgm:spPr/>
      <dgm:t>
        <a:bodyPr/>
        <a:lstStyle/>
        <a:p>
          <a:endParaRPr lang="ru-RU"/>
        </a:p>
      </dgm:t>
    </dgm:pt>
    <dgm:pt modelId="{64077D16-BD07-442A-8B01-E0CE6DB4588E}">
      <dgm:prSet phldrT="[Текст]" custT="1"/>
      <dgm:spPr/>
      <dgm:t>
        <a:bodyPr/>
        <a:lstStyle/>
        <a:p>
          <a:pPr>
            <a:lnSpc>
              <a:spcPts val="1600"/>
            </a:lnSpc>
          </a:pPr>
          <a:r>
            <a:rPr lang="ru-RU" sz="1600" dirty="0" smtClean="0"/>
            <a:t> Создание образовательных  условий  для развития способностей  обучающихся</a:t>
          </a:r>
          <a:endParaRPr lang="ru-RU" sz="1600" dirty="0"/>
        </a:p>
      </dgm:t>
    </dgm:pt>
    <dgm:pt modelId="{87BE069B-44FF-400C-9767-2DD7E487E9D8}" type="parTrans" cxnId="{C283F910-AD08-4AD4-8A92-5A2C8A593BB1}">
      <dgm:prSet/>
      <dgm:spPr/>
      <dgm:t>
        <a:bodyPr/>
        <a:lstStyle/>
        <a:p>
          <a:endParaRPr lang="ru-RU"/>
        </a:p>
      </dgm:t>
    </dgm:pt>
    <dgm:pt modelId="{AABC5CC5-CB48-4399-817E-5529B3AB8921}" type="sibTrans" cxnId="{C283F910-AD08-4AD4-8A92-5A2C8A593BB1}">
      <dgm:prSet/>
      <dgm:spPr/>
      <dgm:t>
        <a:bodyPr/>
        <a:lstStyle/>
        <a:p>
          <a:endParaRPr lang="ru-RU"/>
        </a:p>
      </dgm:t>
    </dgm:pt>
    <dgm:pt modelId="{3CD9B8D8-77F1-4CA1-9D2C-36042BC1B801}" type="pres">
      <dgm:prSet presAssocID="{67256911-2DC0-41F6-A3A7-9F128F0312CB}" presName="linearFlow" presStyleCnt="0">
        <dgm:presLayoutVars>
          <dgm:dir/>
          <dgm:animLvl val="lvl"/>
          <dgm:resizeHandles val="exact"/>
        </dgm:presLayoutVars>
      </dgm:prSet>
      <dgm:spPr/>
      <dgm:t>
        <a:bodyPr/>
        <a:lstStyle/>
        <a:p>
          <a:endParaRPr lang="ru-RU"/>
        </a:p>
      </dgm:t>
    </dgm:pt>
    <dgm:pt modelId="{DFF82596-F3C7-4247-92A1-8A8FBFE28455}" type="pres">
      <dgm:prSet presAssocID="{98281794-176C-488C-AFA6-E81530C5336D}" presName="composite" presStyleCnt="0"/>
      <dgm:spPr/>
      <dgm:t>
        <a:bodyPr/>
        <a:lstStyle/>
        <a:p>
          <a:endParaRPr lang="ru-RU"/>
        </a:p>
      </dgm:t>
    </dgm:pt>
    <dgm:pt modelId="{D42D0704-86B9-465A-9765-3EF4ADC8F704}" type="pres">
      <dgm:prSet presAssocID="{98281794-176C-488C-AFA6-E81530C5336D}" presName="parentText" presStyleLbl="alignNode1" presStyleIdx="0" presStyleCnt="3">
        <dgm:presLayoutVars>
          <dgm:chMax val="1"/>
          <dgm:bulletEnabled val="1"/>
        </dgm:presLayoutVars>
      </dgm:prSet>
      <dgm:spPr/>
      <dgm:t>
        <a:bodyPr/>
        <a:lstStyle/>
        <a:p>
          <a:endParaRPr lang="ru-RU"/>
        </a:p>
      </dgm:t>
    </dgm:pt>
    <dgm:pt modelId="{8C8ACB28-41D1-40BC-A9A3-3484F6FE9A95}" type="pres">
      <dgm:prSet presAssocID="{98281794-176C-488C-AFA6-E81530C5336D}" presName="descendantText" presStyleLbl="alignAcc1" presStyleIdx="0" presStyleCnt="3" custScaleX="91798" custScaleY="138208">
        <dgm:presLayoutVars>
          <dgm:bulletEnabled val="1"/>
        </dgm:presLayoutVars>
      </dgm:prSet>
      <dgm:spPr/>
      <dgm:t>
        <a:bodyPr/>
        <a:lstStyle/>
        <a:p>
          <a:endParaRPr lang="ru-RU"/>
        </a:p>
      </dgm:t>
    </dgm:pt>
    <dgm:pt modelId="{C32BE06E-F00A-49B8-933D-A27850181F54}" type="pres">
      <dgm:prSet presAssocID="{016E0CC5-07B1-42ED-81D6-E86514DFC8AD}" presName="sp" presStyleCnt="0"/>
      <dgm:spPr/>
      <dgm:t>
        <a:bodyPr/>
        <a:lstStyle/>
        <a:p>
          <a:endParaRPr lang="ru-RU"/>
        </a:p>
      </dgm:t>
    </dgm:pt>
    <dgm:pt modelId="{2FA68FEF-6222-4D75-A4FC-6ABAB0A9DE2E}" type="pres">
      <dgm:prSet presAssocID="{E379EAC1-EAB1-4FB1-8198-65D8B88DA205}" presName="composite" presStyleCnt="0"/>
      <dgm:spPr/>
      <dgm:t>
        <a:bodyPr/>
        <a:lstStyle/>
        <a:p>
          <a:endParaRPr lang="ru-RU"/>
        </a:p>
      </dgm:t>
    </dgm:pt>
    <dgm:pt modelId="{408FD94C-29A2-43FD-A543-51F24D4F72BC}" type="pres">
      <dgm:prSet presAssocID="{E379EAC1-EAB1-4FB1-8198-65D8B88DA205}" presName="parentText" presStyleLbl="alignNode1" presStyleIdx="1" presStyleCnt="3" custScaleX="99969">
        <dgm:presLayoutVars>
          <dgm:chMax val="1"/>
          <dgm:bulletEnabled val="1"/>
        </dgm:presLayoutVars>
      </dgm:prSet>
      <dgm:spPr/>
      <dgm:t>
        <a:bodyPr/>
        <a:lstStyle/>
        <a:p>
          <a:endParaRPr lang="ru-RU"/>
        </a:p>
      </dgm:t>
    </dgm:pt>
    <dgm:pt modelId="{C31DA638-DF8E-447C-A86A-9ACA1A6DD522}" type="pres">
      <dgm:prSet presAssocID="{E379EAC1-EAB1-4FB1-8198-65D8B88DA205}" presName="descendantText" presStyleLbl="alignAcc1" presStyleIdx="1" presStyleCnt="3" custScaleX="92434" custScaleY="123971">
        <dgm:presLayoutVars>
          <dgm:bulletEnabled val="1"/>
        </dgm:presLayoutVars>
      </dgm:prSet>
      <dgm:spPr/>
      <dgm:t>
        <a:bodyPr/>
        <a:lstStyle/>
        <a:p>
          <a:endParaRPr lang="ru-RU"/>
        </a:p>
      </dgm:t>
    </dgm:pt>
    <dgm:pt modelId="{FF463EA0-4CA6-460F-884F-763FA052DA32}" type="pres">
      <dgm:prSet presAssocID="{96036AD5-C5CC-4E52-AF63-BF94FE37278E}" presName="sp" presStyleCnt="0"/>
      <dgm:spPr/>
      <dgm:t>
        <a:bodyPr/>
        <a:lstStyle/>
        <a:p>
          <a:endParaRPr lang="ru-RU"/>
        </a:p>
      </dgm:t>
    </dgm:pt>
    <dgm:pt modelId="{1F376F48-9CF1-4CA8-B5AF-BFAB5F9CD18A}" type="pres">
      <dgm:prSet presAssocID="{4B03E0D6-00A5-4E1D-8C6E-C1DC05DC31DD}" presName="composite" presStyleCnt="0"/>
      <dgm:spPr/>
      <dgm:t>
        <a:bodyPr/>
        <a:lstStyle/>
        <a:p>
          <a:endParaRPr lang="ru-RU"/>
        </a:p>
      </dgm:t>
    </dgm:pt>
    <dgm:pt modelId="{32EBBEBF-CC85-4930-AC4B-F790125820F2}" type="pres">
      <dgm:prSet presAssocID="{4B03E0D6-00A5-4E1D-8C6E-C1DC05DC31DD}" presName="parentText" presStyleLbl="alignNode1" presStyleIdx="2" presStyleCnt="3">
        <dgm:presLayoutVars>
          <dgm:chMax val="1"/>
          <dgm:bulletEnabled val="1"/>
        </dgm:presLayoutVars>
      </dgm:prSet>
      <dgm:spPr/>
      <dgm:t>
        <a:bodyPr/>
        <a:lstStyle/>
        <a:p>
          <a:endParaRPr lang="ru-RU"/>
        </a:p>
      </dgm:t>
    </dgm:pt>
    <dgm:pt modelId="{B215D291-325C-4C57-BA77-10F072F21F18}" type="pres">
      <dgm:prSet presAssocID="{4B03E0D6-00A5-4E1D-8C6E-C1DC05DC31DD}" presName="descendantText" presStyleLbl="alignAcc1" presStyleIdx="2" presStyleCnt="3" custScaleX="91798" custScaleY="86494">
        <dgm:presLayoutVars>
          <dgm:bulletEnabled val="1"/>
        </dgm:presLayoutVars>
      </dgm:prSet>
      <dgm:spPr/>
      <dgm:t>
        <a:bodyPr/>
        <a:lstStyle/>
        <a:p>
          <a:endParaRPr lang="ru-RU"/>
        </a:p>
      </dgm:t>
    </dgm:pt>
  </dgm:ptLst>
  <dgm:cxnLst>
    <dgm:cxn modelId="{DE2DFD77-8F53-46E0-9C1A-936EB5B54DC6}" type="presOf" srcId="{E379EAC1-EAB1-4FB1-8198-65D8B88DA205}" destId="{408FD94C-29A2-43FD-A543-51F24D4F72BC}" srcOrd="0" destOrd="0" presId="urn:microsoft.com/office/officeart/2005/8/layout/chevron2"/>
    <dgm:cxn modelId="{C283F910-AD08-4AD4-8A92-5A2C8A593BB1}" srcId="{4B03E0D6-00A5-4E1D-8C6E-C1DC05DC31DD}" destId="{64077D16-BD07-442A-8B01-E0CE6DB4588E}" srcOrd="1" destOrd="0" parTransId="{87BE069B-44FF-400C-9767-2DD7E487E9D8}" sibTransId="{AABC5CC5-CB48-4399-817E-5529B3AB8921}"/>
    <dgm:cxn modelId="{F983F5C9-EB05-4B60-B7F9-A45AADA90A01}" type="presOf" srcId="{4008FC0B-EC40-4187-9623-0F993996F995}" destId="{8C8ACB28-41D1-40BC-A9A3-3484F6FE9A95}" srcOrd="0" destOrd="0" presId="urn:microsoft.com/office/officeart/2005/8/layout/chevron2"/>
    <dgm:cxn modelId="{5A475633-0EFF-4A17-BF9A-BBB7F253D9F0}" srcId="{67256911-2DC0-41F6-A3A7-9F128F0312CB}" destId="{4B03E0D6-00A5-4E1D-8C6E-C1DC05DC31DD}" srcOrd="2" destOrd="0" parTransId="{601FDDC8-57FE-43A1-A632-31942BABA79D}" sibTransId="{FDBEB884-75D3-4C23-BC98-E7A787A875C6}"/>
    <dgm:cxn modelId="{AA2868B0-8E48-448B-8CD2-D9B3D49E118F}" type="presOf" srcId="{98281794-176C-488C-AFA6-E81530C5336D}" destId="{D42D0704-86B9-465A-9765-3EF4ADC8F704}" srcOrd="0" destOrd="0" presId="urn:microsoft.com/office/officeart/2005/8/layout/chevron2"/>
    <dgm:cxn modelId="{49BC0B4D-23FA-450B-8A71-79276C309DF2}" type="presOf" srcId="{CEDCA152-44E8-4EE0-8529-35CBA13C54F2}" destId="{C31DA638-DF8E-447C-A86A-9ACA1A6DD522}" srcOrd="0" destOrd="1" presId="urn:microsoft.com/office/officeart/2005/8/layout/chevron2"/>
    <dgm:cxn modelId="{5691A1D2-11B8-4787-8AA0-5D37E3498A3F}" type="presOf" srcId="{56611CC5-4688-490F-AB42-B1E18502415D}" destId="{B215D291-325C-4C57-BA77-10F072F21F18}" srcOrd="0" destOrd="0" presId="urn:microsoft.com/office/officeart/2005/8/layout/chevron2"/>
    <dgm:cxn modelId="{386BD406-C95B-4F38-AAB5-94797F9F7974}" srcId="{98281794-176C-488C-AFA6-E81530C5336D}" destId="{4008FC0B-EC40-4187-9623-0F993996F995}" srcOrd="0" destOrd="0" parTransId="{9BC461A0-BD46-4595-9BC5-AF196D09C265}" sibTransId="{EF2A57E9-6FA7-4039-959B-A30337D59887}"/>
    <dgm:cxn modelId="{D749109D-9931-4D9F-8D48-021DD0077580}" type="presOf" srcId="{64077D16-BD07-442A-8B01-E0CE6DB4588E}" destId="{B215D291-325C-4C57-BA77-10F072F21F18}" srcOrd="0" destOrd="1" presId="urn:microsoft.com/office/officeart/2005/8/layout/chevron2"/>
    <dgm:cxn modelId="{F8DBAF03-2C74-47D9-A156-CBB74A67BAF7}" type="presOf" srcId="{4B03E0D6-00A5-4E1D-8C6E-C1DC05DC31DD}" destId="{32EBBEBF-CC85-4930-AC4B-F790125820F2}" srcOrd="0" destOrd="0" presId="urn:microsoft.com/office/officeart/2005/8/layout/chevron2"/>
    <dgm:cxn modelId="{9833BE6D-65B6-44B6-B761-67B255542EAA}" type="presOf" srcId="{67256911-2DC0-41F6-A3A7-9F128F0312CB}" destId="{3CD9B8D8-77F1-4CA1-9D2C-36042BC1B801}" srcOrd="0" destOrd="0" presId="urn:microsoft.com/office/officeart/2005/8/layout/chevron2"/>
    <dgm:cxn modelId="{5E16A83A-7B03-4156-B20C-D247A8270B3D}" type="presOf" srcId="{F14D0506-C73C-4544-9719-63611472CB9B}" destId="{C31DA638-DF8E-447C-A86A-9ACA1A6DD522}" srcOrd="0" destOrd="0" presId="urn:microsoft.com/office/officeart/2005/8/layout/chevron2"/>
    <dgm:cxn modelId="{50918378-2F70-4AD2-AD1A-E3A7768EF3AB}" srcId="{98281794-176C-488C-AFA6-E81530C5336D}" destId="{E4B7C0AF-7FBB-4757-8F64-D0DB375ED325}" srcOrd="1" destOrd="0" parTransId="{B82E9E40-A18A-4FBB-90B9-D63F45948F09}" sibTransId="{EF6503C2-F53C-4AA5-A88C-1F2FA4EC5158}"/>
    <dgm:cxn modelId="{FBDE9C0E-5872-46E0-BC0A-62C6E68935F2}" srcId="{67256911-2DC0-41F6-A3A7-9F128F0312CB}" destId="{E379EAC1-EAB1-4FB1-8198-65D8B88DA205}" srcOrd="1" destOrd="0" parTransId="{AF947CA4-0CAE-460F-8D23-B36B8E9C92F5}" sibTransId="{96036AD5-C5CC-4E52-AF63-BF94FE37278E}"/>
    <dgm:cxn modelId="{4B8A9D46-7CD9-411A-B3E3-41D43EDB52AF}" srcId="{E379EAC1-EAB1-4FB1-8198-65D8B88DA205}" destId="{CEDCA152-44E8-4EE0-8529-35CBA13C54F2}" srcOrd="1" destOrd="0" parTransId="{4B9A8CD8-C342-464B-B2FA-363964050C45}" sibTransId="{B3AD6815-54BC-489C-BC20-5F081A4B671F}"/>
    <dgm:cxn modelId="{90248B27-D36B-4B27-9340-4A8B3F3CCBB7}" srcId="{67256911-2DC0-41F6-A3A7-9F128F0312CB}" destId="{98281794-176C-488C-AFA6-E81530C5336D}" srcOrd="0" destOrd="0" parTransId="{91ECB6EE-2452-4A86-A32C-4C516ECED239}" sibTransId="{016E0CC5-07B1-42ED-81D6-E86514DFC8AD}"/>
    <dgm:cxn modelId="{A35251B9-3D09-4BC2-B210-A87498254BB8}" srcId="{4B03E0D6-00A5-4E1D-8C6E-C1DC05DC31DD}" destId="{56611CC5-4688-490F-AB42-B1E18502415D}" srcOrd="0" destOrd="0" parTransId="{3BF19199-7332-4E19-A110-931FA01BBD8B}" sibTransId="{2627A914-8254-4016-A4DD-245D90BBA57D}"/>
    <dgm:cxn modelId="{C4C94655-25C5-4681-B369-5CBACC511D71}" srcId="{E379EAC1-EAB1-4FB1-8198-65D8B88DA205}" destId="{F14D0506-C73C-4544-9719-63611472CB9B}" srcOrd="0" destOrd="0" parTransId="{C446A002-8519-42D1-8486-2AF34C24D2AC}" sibTransId="{24B18765-5B26-4135-A7B4-60B816675502}"/>
    <dgm:cxn modelId="{B145E3FF-ED63-4D55-BA38-E1526D4C08FE}" type="presOf" srcId="{E4B7C0AF-7FBB-4757-8F64-D0DB375ED325}" destId="{8C8ACB28-41D1-40BC-A9A3-3484F6FE9A95}" srcOrd="0" destOrd="1" presId="urn:microsoft.com/office/officeart/2005/8/layout/chevron2"/>
    <dgm:cxn modelId="{6FC04B31-6480-4B1C-A744-2F765A03058E}" type="presParOf" srcId="{3CD9B8D8-77F1-4CA1-9D2C-36042BC1B801}" destId="{DFF82596-F3C7-4247-92A1-8A8FBFE28455}" srcOrd="0" destOrd="0" presId="urn:microsoft.com/office/officeart/2005/8/layout/chevron2"/>
    <dgm:cxn modelId="{3CD2708C-1399-4120-A569-9B6EB81A93F4}" type="presParOf" srcId="{DFF82596-F3C7-4247-92A1-8A8FBFE28455}" destId="{D42D0704-86B9-465A-9765-3EF4ADC8F704}" srcOrd="0" destOrd="0" presId="urn:microsoft.com/office/officeart/2005/8/layout/chevron2"/>
    <dgm:cxn modelId="{569C9F97-015E-4944-99CE-808B7F26DA42}" type="presParOf" srcId="{DFF82596-F3C7-4247-92A1-8A8FBFE28455}" destId="{8C8ACB28-41D1-40BC-A9A3-3484F6FE9A95}" srcOrd="1" destOrd="0" presId="urn:microsoft.com/office/officeart/2005/8/layout/chevron2"/>
    <dgm:cxn modelId="{8369E422-AFD8-42DD-8F33-C7020ABA293D}" type="presParOf" srcId="{3CD9B8D8-77F1-4CA1-9D2C-36042BC1B801}" destId="{C32BE06E-F00A-49B8-933D-A27850181F54}" srcOrd="1" destOrd="0" presId="urn:microsoft.com/office/officeart/2005/8/layout/chevron2"/>
    <dgm:cxn modelId="{B0BA8F15-19AF-4763-B599-0151696EF9C9}" type="presParOf" srcId="{3CD9B8D8-77F1-4CA1-9D2C-36042BC1B801}" destId="{2FA68FEF-6222-4D75-A4FC-6ABAB0A9DE2E}" srcOrd="2" destOrd="0" presId="urn:microsoft.com/office/officeart/2005/8/layout/chevron2"/>
    <dgm:cxn modelId="{E28706A3-43C1-4741-94C4-07FA16B0A0CB}" type="presParOf" srcId="{2FA68FEF-6222-4D75-A4FC-6ABAB0A9DE2E}" destId="{408FD94C-29A2-43FD-A543-51F24D4F72BC}" srcOrd="0" destOrd="0" presId="urn:microsoft.com/office/officeart/2005/8/layout/chevron2"/>
    <dgm:cxn modelId="{0643A083-3432-4399-BCEF-6E633E3F9D04}" type="presParOf" srcId="{2FA68FEF-6222-4D75-A4FC-6ABAB0A9DE2E}" destId="{C31DA638-DF8E-447C-A86A-9ACA1A6DD522}" srcOrd="1" destOrd="0" presId="urn:microsoft.com/office/officeart/2005/8/layout/chevron2"/>
    <dgm:cxn modelId="{35BBCB20-30F1-4281-9264-AAC6A0107447}" type="presParOf" srcId="{3CD9B8D8-77F1-4CA1-9D2C-36042BC1B801}" destId="{FF463EA0-4CA6-460F-884F-763FA052DA32}" srcOrd="3" destOrd="0" presId="urn:microsoft.com/office/officeart/2005/8/layout/chevron2"/>
    <dgm:cxn modelId="{832B62DA-D7A0-4006-A490-122CCF975BD1}" type="presParOf" srcId="{3CD9B8D8-77F1-4CA1-9D2C-36042BC1B801}" destId="{1F376F48-9CF1-4CA8-B5AF-BFAB5F9CD18A}" srcOrd="4" destOrd="0" presId="urn:microsoft.com/office/officeart/2005/8/layout/chevron2"/>
    <dgm:cxn modelId="{C1067D10-156E-444E-BA03-291D8BE3D6EA}" type="presParOf" srcId="{1F376F48-9CF1-4CA8-B5AF-BFAB5F9CD18A}" destId="{32EBBEBF-CC85-4930-AC4B-F790125820F2}" srcOrd="0" destOrd="0" presId="urn:microsoft.com/office/officeart/2005/8/layout/chevron2"/>
    <dgm:cxn modelId="{B3E2A23C-D00D-44D3-AC52-DB0B01064C0B}" type="presParOf" srcId="{1F376F48-9CF1-4CA8-B5AF-BFAB5F9CD18A}" destId="{B215D291-325C-4C57-BA77-10F072F21F18}" srcOrd="1" destOrd="0" presId="urn:microsoft.com/office/officeart/2005/8/layout/chevr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6787E-77EB-49C4-9347-081A3E09C6A4}" type="datetimeFigureOut">
              <a:rPr lang="ru-RU" smtClean="0"/>
              <a:pPr/>
              <a:t>01.04.2016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6463DB-7DBC-42F4-9166-FE62CC81C27A}" type="slidenum">
              <a:rPr lang="ru-RU" smtClean="0"/>
              <a:pPr/>
              <a:t>‹#›</a:t>
            </a:fld>
            <a:endParaRPr lang="ru-RU"/>
          </a:p>
        </p:txBody>
      </p:sp>
    </p:spTree>
    <p:extLst>
      <p:ext uri="{BB962C8B-B14F-4D97-AF65-F5344CB8AC3E}">
        <p14:creationId xmlns="" xmlns:p14="http://schemas.microsoft.com/office/powerpoint/2010/main" val="533447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Задачи переустройства жизнедеятельности народов Красноярской Арктики, а это значит и Таймыра как её составляющей, уже поставлены перед нами как вы знаете и Губернатором края, Правительством и особо подчеркнуты на КЭФ -16, который проходил в феврале.</a:t>
            </a:r>
          </a:p>
          <a:p>
            <a:r>
              <a:rPr lang="ru-RU" dirty="0" smtClean="0"/>
              <a:t> </a:t>
            </a:r>
          </a:p>
          <a:p>
            <a:endParaRPr lang="ru-RU" dirty="0"/>
          </a:p>
        </p:txBody>
      </p:sp>
      <p:sp>
        <p:nvSpPr>
          <p:cNvPr id="4" name="Номер слайда 3"/>
          <p:cNvSpPr>
            <a:spLocks noGrp="1"/>
          </p:cNvSpPr>
          <p:nvPr>
            <p:ph type="sldNum" sz="quarter" idx="10"/>
          </p:nvPr>
        </p:nvSpPr>
        <p:spPr/>
        <p:txBody>
          <a:bodyPr/>
          <a:lstStyle/>
          <a:p>
            <a:fld id="{F96463DB-7DBC-42F4-9166-FE62CC81C27A}" type="slidenum">
              <a:rPr lang="ru-RU" smtClean="0"/>
              <a:pPr/>
              <a:t>1</a:t>
            </a:fld>
            <a:endParaRPr lang="ru-RU"/>
          </a:p>
        </p:txBody>
      </p:sp>
    </p:spTree>
    <p:extLst>
      <p:ext uri="{BB962C8B-B14F-4D97-AF65-F5344CB8AC3E}">
        <p14:creationId xmlns="" xmlns:p14="http://schemas.microsoft.com/office/powerpoint/2010/main" val="990614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Специфика территории уже давно заставляет нас задумываться об изменениях привычных форматов организации обучения и воспитания. Изучив опыт других северных территорий, мы уже несколько лет реализуем проект «Кочевая школа», который направлен на предоставление образования в условиях семейного кочевья. </a:t>
            </a:r>
          </a:p>
          <a:p>
            <a:r>
              <a:rPr lang="ru-RU" dirty="0" smtClean="0"/>
              <a:t> Остановлюсь на складывающихся практиках  в связи с реализацией  ФГОС общего образования.</a:t>
            </a:r>
          </a:p>
          <a:p>
            <a:endParaRPr lang="ru-RU" dirty="0" smtClean="0"/>
          </a:p>
        </p:txBody>
      </p:sp>
      <p:sp>
        <p:nvSpPr>
          <p:cNvPr id="4" name="Номер слайда 3"/>
          <p:cNvSpPr>
            <a:spLocks noGrp="1"/>
          </p:cNvSpPr>
          <p:nvPr>
            <p:ph type="sldNum" sz="quarter" idx="10"/>
          </p:nvPr>
        </p:nvSpPr>
        <p:spPr/>
        <p:txBody>
          <a:bodyPr/>
          <a:lstStyle/>
          <a:p>
            <a:fld id="{F96463DB-7DBC-42F4-9166-FE62CC81C27A}" type="slidenum">
              <a:rPr lang="ru-RU" smtClean="0"/>
              <a:pPr/>
              <a:t>10</a:t>
            </a:fld>
            <a:endParaRPr lang="ru-RU"/>
          </a:p>
        </p:txBody>
      </p:sp>
    </p:spTree>
    <p:extLst>
      <p:ext uri="{BB962C8B-B14F-4D97-AF65-F5344CB8AC3E}">
        <p14:creationId xmlns="" xmlns:p14="http://schemas.microsoft.com/office/powerpoint/2010/main" val="2715693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Некоторые инновационные идеи по выстраиванию новых подходов к образованию уже существуют в  Таймырской образовательной практике. Мы давно уже поняли, что Традиционная школа, основанная на запоминании текстов учебника и решений типовых задач, оторванных от окружающей действительности, не соответствует новым стратегическим целям образования. </a:t>
            </a:r>
          </a:p>
          <a:p>
            <a:r>
              <a:rPr lang="ru-RU" dirty="0" smtClean="0"/>
              <a:t>Должны быть созданы условия, обеспечивающие с одной стороны -  укоренение учащихся в регионе, с другой – школа должна стать  инструментом социальной интеграции. Закрепление этих позиций нашло отражение в проектах, реализуемых с 2014 года в Дудинской школе №1 и в </a:t>
            </a:r>
            <a:r>
              <a:rPr lang="ru-RU" dirty="0" err="1" smtClean="0"/>
              <a:t>Носковской</a:t>
            </a:r>
            <a:r>
              <a:rPr lang="ru-RU" dirty="0" smtClean="0"/>
              <a:t> школе-интернате. Причины, побудившие ОУ заняться инновационной деятельностью заключаются в том, что   на протяжении длительного времени наблюдается невысокое качество обучения, нежелание учиться у большинства детей-кочевников, которые не понимают для чего надо учиться, и тем более получать высшее или профессиональное образование, отсутствие мотивации  наблюдается в основном среди мальчиков.</a:t>
            </a:r>
          </a:p>
          <a:p>
            <a:r>
              <a:rPr lang="ru-RU" dirty="0" smtClean="0"/>
              <a:t>Уже сегодня создаваемые условия решают ряд задач. Прежде всего разрыв между тем, что русский язык не является родным языком коренных народов  Таймыра и устройством общего образования исключительно на русском языке. Новая практика общего образования коренных народов должна иметь </a:t>
            </a:r>
            <a:r>
              <a:rPr lang="ru-RU" dirty="0" err="1" smtClean="0"/>
              <a:t>двуязыковую</a:t>
            </a:r>
            <a:r>
              <a:rPr lang="ru-RU" dirty="0" smtClean="0"/>
              <a:t> основу: родной и русский языки. </a:t>
            </a:r>
          </a:p>
          <a:p>
            <a:r>
              <a:rPr lang="ru-RU" dirty="0" smtClean="0"/>
              <a:t> Программы этих </a:t>
            </a:r>
            <a:r>
              <a:rPr lang="ru-RU" dirty="0" err="1" smtClean="0"/>
              <a:t>щкол</a:t>
            </a:r>
            <a:r>
              <a:rPr lang="ru-RU" dirty="0" smtClean="0"/>
              <a:t> включают обязательный блок работы с родителями, вплоть до реализации с ними образовательных программ дополнительного образования. Такие шаги должны стать элементом планирования муниципальной перестройки образования, которая обязательно приведёт к  распространению новой агрокультуры, освоению новых </a:t>
            </a:r>
            <a:r>
              <a:rPr lang="ru-RU" dirty="0" err="1" smtClean="0"/>
              <a:t>агробиотехнологий</a:t>
            </a:r>
            <a:r>
              <a:rPr lang="ru-RU" dirty="0" smtClean="0"/>
              <a:t>, к создании инфраструктуры поддержки предпринимательских проектов выпускников школ.</a:t>
            </a:r>
          </a:p>
          <a:p>
            <a:r>
              <a:rPr lang="ru-RU" dirty="0" smtClean="0"/>
              <a:t>Основной целью проектов новых подходов к образованию является Создание модели образовательной деятельности разновозрастной и </a:t>
            </a:r>
            <a:r>
              <a:rPr lang="ru-RU" dirty="0" err="1" smtClean="0"/>
              <a:t>разноуровневой</a:t>
            </a:r>
            <a:r>
              <a:rPr lang="ru-RU" dirty="0" smtClean="0"/>
              <a:t> учебной группы кочевников, осуществляемой за счет коллективного обучения по индивидуальным образовательным программам, соответствующей стандартам общего образования, не препятствующей кочевому образу жизни и традиционному хозяйствованию их семей;</a:t>
            </a:r>
          </a:p>
          <a:p>
            <a:endParaRPr lang="ru-RU" dirty="0"/>
          </a:p>
        </p:txBody>
      </p:sp>
      <p:sp>
        <p:nvSpPr>
          <p:cNvPr id="4" name="Номер слайда 3"/>
          <p:cNvSpPr>
            <a:spLocks noGrp="1"/>
          </p:cNvSpPr>
          <p:nvPr>
            <p:ph type="sldNum" sz="quarter" idx="10"/>
          </p:nvPr>
        </p:nvSpPr>
        <p:spPr/>
        <p:txBody>
          <a:bodyPr/>
          <a:lstStyle/>
          <a:p>
            <a:fld id="{F96463DB-7DBC-42F4-9166-FE62CC81C27A}" type="slidenum">
              <a:rPr lang="ru-RU" smtClean="0"/>
              <a:pPr/>
              <a:t>11</a:t>
            </a:fld>
            <a:endParaRPr lang="ru-RU"/>
          </a:p>
        </p:txBody>
      </p:sp>
    </p:spTree>
    <p:extLst>
      <p:ext uri="{BB962C8B-B14F-4D97-AF65-F5344CB8AC3E}">
        <p14:creationId xmlns="" xmlns:p14="http://schemas.microsoft.com/office/powerpoint/2010/main" val="1123531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Если говорить об актуальности проекта «ПРОФИ», который  уже запущен в этом году, хотелось бы подчеркнуть, что опрос  выпускников 9-х и  11-х классов, проводимый в течение последних трех лет, показал, что  определенная часть выпускников (37% школ города и 50 % сельских школ) не определяются  с выбором дальнейшего пути.</a:t>
            </a:r>
          </a:p>
          <a:p>
            <a:r>
              <a:rPr lang="ru-RU" dirty="0" smtClean="0"/>
              <a:t>Понимая, что правильный выбор профессии – это  одно из основных условий успешности человека в жизни, мы пришли к выводу  о повышении эффективности  муниципальной системы профориентации обучающихся. Организация жизненного самоопределения на основе проб, в том числе игровых, и в различных сферах практики. </a:t>
            </a:r>
          </a:p>
          <a:p>
            <a:r>
              <a:rPr lang="ru-RU" dirty="0" smtClean="0"/>
              <a:t>Получить практическое представление о профессиях, предлагаемых в рамках реализации программ профессиональных проб Таймырского колледжа, самоопределиться с выбором как в дальнейшем  получении образования, так и жизненного пути. Этот проект позволит устранить  разрыв между содержанием общего образования и моделей промыслов, ремесел и профессий, а также разрыв между потребностями в высшем профессиональном образовании и отсутствием системы преемственного школьного и профессионального образования. Поможет  в своевременной и результативной ориентации подрастающего поколения в реальной сфере профессиональной занятости на Таймыре и скудными возможностями общеобразовательных организаций в части организации профессиональных проб, а также невозможностью обеспечения профессионального образования по программам профессионального обучения без отрыва от получения общего образования в условиях отдаленных поселков.</a:t>
            </a:r>
          </a:p>
          <a:p>
            <a:endParaRPr lang="ru-RU" dirty="0"/>
          </a:p>
        </p:txBody>
      </p:sp>
      <p:sp>
        <p:nvSpPr>
          <p:cNvPr id="4" name="Номер слайда 3"/>
          <p:cNvSpPr>
            <a:spLocks noGrp="1"/>
          </p:cNvSpPr>
          <p:nvPr>
            <p:ph type="sldNum" sz="quarter" idx="10"/>
          </p:nvPr>
        </p:nvSpPr>
        <p:spPr/>
        <p:txBody>
          <a:bodyPr/>
          <a:lstStyle/>
          <a:p>
            <a:fld id="{F96463DB-7DBC-42F4-9166-FE62CC81C27A}" type="slidenum">
              <a:rPr lang="ru-RU" smtClean="0"/>
              <a:pPr/>
              <a:t>12</a:t>
            </a:fld>
            <a:endParaRPr lang="ru-RU"/>
          </a:p>
        </p:txBody>
      </p:sp>
    </p:spTree>
    <p:extLst>
      <p:ext uri="{BB962C8B-B14F-4D97-AF65-F5344CB8AC3E}">
        <p14:creationId xmlns="" xmlns:p14="http://schemas.microsoft.com/office/powerpoint/2010/main" val="332609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части наличия опыта создания профильных классов: в ТМК ОУ «ДСШ№3» с 2000 г. по инициативе руководства УВД Таймырского создан юридический класс МВД (ЮК). После окончания учебы слушатели, кроме аттестата о среднем общем образовании, получают свидетельство об окончании юридического класса МВД. Более 250 старшеклассников ТМК ОУ «Дудинская школа №3» стали выпускниками профильного класса. Выпускники ЮК ОМВД по Таймырскому муниципальному району, успешно сдавшие экзамены и отвечающие требованиям профессионального отбора, зачисляются на учебу в учебные заведения МВД России, находящиеся на территории Сибирского федерального округа. Это Омская академия МВД России, Сибирский юридический институт МВД России (г. Красноярск). Более 30 человек из числа выпускников ЮК работают в органах МВД, многие из них успешно проходят службу в ОМВД по Таймырскому району. Более 40% выпускников связали свою профессию с юриспруденцией, выбрав профессии юриста, адвоката, работника таможенной службы и др. В рамках проведения акции «День правовой помощи детям» в ноябре 2015 ребята ЮК, полицейские приняли участие в мероприятии по обмену опытом работы правового класса Дудинки с юридическим классом соседнего Норильска. </a:t>
            </a:r>
          </a:p>
          <a:p>
            <a:endParaRPr lang="ru-RU" dirty="0"/>
          </a:p>
        </p:txBody>
      </p:sp>
      <p:sp>
        <p:nvSpPr>
          <p:cNvPr id="4" name="Номер слайда 3"/>
          <p:cNvSpPr>
            <a:spLocks noGrp="1"/>
          </p:cNvSpPr>
          <p:nvPr>
            <p:ph type="sldNum" sz="quarter" idx="10"/>
          </p:nvPr>
        </p:nvSpPr>
        <p:spPr/>
        <p:txBody>
          <a:bodyPr/>
          <a:lstStyle/>
          <a:p>
            <a:fld id="{F96463DB-7DBC-42F4-9166-FE62CC81C27A}" type="slidenum">
              <a:rPr lang="ru-RU" smtClean="0"/>
              <a:pPr/>
              <a:t>13</a:t>
            </a:fld>
            <a:endParaRPr lang="ru-RU"/>
          </a:p>
        </p:txBody>
      </p:sp>
    </p:spTree>
    <p:extLst>
      <p:ext uri="{BB962C8B-B14F-4D97-AF65-F5344CB8AC3E}">
        <p14:creationId xmlns="" xmlns:p14="http://schemas.microsoft.com/office/powerpoint/2010/main" val="2011584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Выработано  решение всех школ города Дудинка о консолидации ресурсов элективных курсов в  2016-2017 учебном году, что даст возможность детям из любой школы посещать элективный курс у учителя-предметника из любой школы:</a:t>
            </a:r>
          </a:p>
          <a:p>
            <a:r>
              <a:rPr lang="ru-RU" dirty="0" smtClean="0"/>
              <a:t> - на первый план выходит успешность ребенка, а не соревнование между школами  или между учителями;</a:t>
            </a:r>
          </a:p>
          <a:p>
            <a:r>
              <a:rPr lang="ru-RU" dirty="0" smtClean="0"/>
              <a:t>- в условиях ограниченной возможности комплектования </a:t>
            </a:r>
            <a:r>
              <a:rPr lang="ru-RU" dirty="0" err="1" smtClean="0"/>
              <a:t>спецклассов</a:t>
            </a:r>
            <a:r>
              <a:rPr lang="ru-RU" dirty="0" smtClean="0"/>
              <a:t>, решение  о создании мобильных целевых групп обучающихся позволит  более качественно решать  проблему в условиях города.</a:t>
            </a:r>
          </a:p>
          <a:p>
            <a:r>
              <a:rPr lang="ru-RU" dirty="0" smtClean="0"/>
              <a:t>СЕЛО, может привозить детей высокомотивированных в город  и по 2 вариантам включаться в процесс вместе с городскими школами.</a:t>
            </a:r>
          </a:p>
          <a:p>
            <a:endParaRPr lang="ru-RU" dirty="0"/>
          </a:p>
        </p:txBody>
      </p:sp>
      <p:sp>
        <p:nvSpPr>
          <p:cNvPr id="4" name="Номер слайда 3"/>
          <p:cNvSpPr>
            <a:spLocks noGrp="1"/>
          </p:cNvSpPr>
          <p:nvPr>
            <p:ph type="sldNum" sz="quarter" idx="10"/>
          </p:nvPr>
        </p:nvSpPr>
        <p:spPr/>
        <p:txBody>
          <a:bodyPr/>
          <a:lstStyle/>
          <a:p>
            <a:fld id="{F96463DB-7DBC-42F4-9166-FE62CC81C27A}" type="slidenum">
              <a:rPr lang="ru-RU" smtClean="0"/>
              <a:pPr/>
              <a:t>14</a:t>
            </a:fld>
            <a:endParaRPr lang="ru-RU"/>
          </a:p>
        </p:txBody>
      </p:sp>
    </p:spTree>
    <p:extLst>
      <p:ext uri="{BB962C8B-B14F-4D97-AF65-F5344CB8AC3E}">
        <p14:creationId xmlns="" xmlns:p14="http://schemas.microsoft.com/office/powerpoint/2010/main" val="645963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Школа - это не монолитная организация, а интегратор разных ресурсов: как кадровых, так и материально-технических, а особенно в поселке..</a:t>
            </a:r>
          </a:p>
          <a:p>
            <a:r>
              <a:rPr lang="ru-RU" dirty="0" smtClean="0"/>
              <a:t>Муниципальный проект «Сельская школа – этнокультурный комплекс» на базе  школы в п. </a:t>
            </a:r>
            <a:r>
              <a:rPr lang="ru-RU" dirty="0" err="1" smtClean="0"/>
              <a:t>Волочанка</a:t>
            </a:r>
            <a:r>
              <a:rPr lang="ru-RU" dirty="0" smtClean="0"/>
              <a:t> обозначился уже давно.</a:t>
            </a:r>
          </a:p>
          <a:p>
            <a:r>
              <a:rPr lang="ru-RU" dirty="0" smtClean="0"/>
              <a:t>Идейный замысел проекта: </a:t>
            </a:r>
          </a:p>
          <a:p>
            <a:r>
              <a:rPr lang="ru-RU" dirty="0" smtClean="0"/>
              <a:t>Создание на базе школы комплекса, который выступает средой для приобщения подрастающего поколения к культуре своего народа в различных ее проявлениях: декоративно-прикладному, изготовлению национальной одежды и игрушек, сохранении традиций национального танца и других элементов культуры, в том числе и современных. Существование такого комплекса предполагает систему взаимодействия между участниками (дети, педагоги, родители, общественность), которая обеспечит прирост традиционной культуры населения </a:t>
            </a:r>
            <a:r>
              <a:rPr lang="ru-RU" dirty="0" err="1" smtClean="0"/>
              <a:t>Авамской</a:t>
            </a:r>
            <a:r>
              <a:rPr lang="ru-RU" dirty="0" smtClean="0"/>
              <a:t> тундры.</a:t>
            </a:r>
          </a:p>
          <a:p>
            <a:r>
              <a:rPr lang="ru-RU" dirty="0" smtClean="0"/>
              <a:t> В ходе реализации проекта:</a:t>
            </a:r>
          </a:p>
          <a:p>
            <a:r>
              <a:rPr lang="ru-RU" dirty="0" smtClean="0"/>
              <a:t>- на базе учреждения создан детский клуб ездового спорта «Школа каюра», построен вольер, приобретены собаки, снаряжения, обеспечен корм для ездовых собак, разработана образовательная программа для клуба ездового спорта. Проведены первые на Таймыре детские соревнования по ездовому спорту в п. </a:t>
            </a:r>
            <a:r>
              <a:rPr lang="ru-RU" dirty="0" err="1" smtClean="0"/>
              <a:t>Волочанка</a:t>
            </a:r>
            <a:r>
              <a:rPr lang="ru-RU" dirty="0" smtClean="0"/>
              <a:t> с приглашением к участию всех желающих жителей Таймыра, гостей ПАО ГМК «Норильский никель».</a:t>
            </a:r>
          </a:p>
          <a:p>
            <a:r>
              <a:rPr lang="ru-RU" dirty="0" smtClean="0"/>
              <a:t>- изготовлены сценические национальные костюмы для участников школьного  танцевального ансамбля «</a:t>
            </a:r>
            <a:r>
              <a:rPr lang="ru-RU" dirty="0" err="1" smtClean="0"/>
              <a:t>Һулускаан</a:t>
            </a:r>
            <a:r>
              <a:rPr lang="ru-RU" dirty="0" smtClean="0"/>
              <a:t>» (в переводе с </a:t>
            </a:r>
            <a:r>
              <a:rPr lang="ru-RU" dirty="0" err="1" smtClean="0"/>
              <a:t>долганского</a:t>
            </a:r>
            <a:r>
              <a:rPr lang="ru-RU" dirty="0" smtClean="0"/>
              <a:t> языка «маленькая звезда»). В ходе реализации проекта юные рукодельницы разработали эскизы и сшили  сценические национальные костюмы. Помощь в разработке эскизов костюмов оказала  педагог дополнительного образования </a:t>
            </a:r>
            <a:r>
              <a:rPr lang="ru-RU" b="1" dirty="0" smtClean="0"/>
              <a:t>«</a:t>
            </a:r>
            <a:r>
              <a:rPr lang="ru-RU" b="1" dirty="0" err="1" smtClean="0"/>
              <a:t>Хатангский</a:t>
            </a:r>
            <a:r>
              <a:rPr lang="ru-RU" b="1" dirty="0" smtClean="0"/>
              <a:t> центр </a:t>
            </a:r>
            <a:r>
              <a:rPr lang="ru-RU" dirty="0" smtClean="0"/>
              <a:t>детского творчества), в шитье костюмов помогли  педагоги, родители, </a:t>
            </a:r>
            <a:r>
              <a:rPr lang="ru-RU" b="1" dirty="0" smtClean="0"/>
              <a:t>местные мастера из числа старожилов </a:t>
            </a:r>
            <a:r>
              <a:rPr lang="ru-RU" dirty="0" smtClean="0"/>
              <a:t>поселка </a:t>
            </a:r>
            <a:r>
              <a:rPr lang="ru-RU" dirty="0" err="1" smtClean="0"/>
              <a:t>Волочанка</a:t>
            </a:r>
            <a:r>
              <a:rPr lang="ru-RU" dirty="0" smtClean="0"/>
              <a:t>. Выступление участников ансамбля «</a:t>
            </a:r>
            <a:r>
              <a:rPr lang="ru-RU" dirty="0" err="1" smtClean="0"/>
              <a:t>Һулускаан</a:t>
            </a:r>
            <a:r>
              <a:rPr lang="ru-RU" dirty="0" smtClean="0"/>
              <a:t>» (30 человек) с презентацией новых костюмов прошло на отчетном концерте в п. </a:t>
            </a:r>
            <a:r>
              <a:rPr lang="ru-RU" dirty="0" err="1" smtClean="0"/>
              <a:t>Волочанка</a:t>
            </a:r>
            <a:r>
              <a:rPr lang="ru-RU" dirty="0" smtClean="0"/>
              <a:t> с приглашением всех жителей поселка, в Доме культуры города Дудинка и образовательных учреждениях, расположенных в </a:t>
            </a:r>
            <a:r>
              <a:rPr lang="ru-RU" dirty="0" err="1" smtClean="0"/>
              <a:t>г.Дудинке</a:t>
            </a:r>
            <a:r>
              <a:rPr lang="ru-RU" dirty="0" smtClean="0"/>
              <a:t>.</a:t>
            </a:r>
          </a:p>
          <a:p>
            <a:r>
              <a:rPr lang="ru-RU" dirty="0" smtClean="0"/>
              <a:t>В настоящее время </a:t>
            </a:r>
            <a:r>
              <a:rPr lang="ru-RU" dirty="0" err="1" smtClean="0"/>
              <a:t>Волочанская</a:t>
            </a:r>
            <a:r>
              <a:rPr lang="ru-RU" dirty="0" smtClean="0"/>
              <a:t> школа работает над сохранением уникальных исторических документов на электронных и фото-видео  носителях, созданием музея на базе учреждения</a:t>
            </a:r>
            <a:r>
              <a:rPr lang="ru-RU" i="1" dirty="0" smtClean="0"/>
              <a:t>.</a:t>
            </a:r>
            <a:endParaRPr lang="ru-RU" dirty="0" smtClean="0"/>
          </a:p>
          <a:p>
            <a:r>
              <a:rPr lang="ru-RU" dirty="0" smtClean="0"/>
              <a:t>«Сельская школа – социокультурный  комплекс» - проект территории с. Караул. Идейный замысел проекта: предоставление  каждому ученику, родителю и просто интересующимся жителям поселка, исходя из их потребностей, интересов и способностей, возможности получения качественной услуги с целью дальнейшей самореализации в социуме, на основе объединения финансовых, кадровых, ресурсных условий социокультурной бюджетной сферы.</a:t>
            </a:r>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F96463DB-7DBC-42F4-9166-FE62CC81C27A}" type="slidenum">
              <a:rPr lang="ru-RU" smtClean="0"/>
              <a:pPr/>
              <a:t>15</a:t>
            </a:fld>
            <a:endParaRPr lang="ru-RU"/>
          </a:p>
        </p:txBody>
      </p:sp>
    </p:spTree>
    <p:extLst>
      <p:ext uri="{BB962C8B-B14F-4D97-AF65-F5344CB8AC3E}">
        <p14:creationId xmlns="" xmlns:p14="http://schemas.microsoft.com/office/powerpoint/2010/main" val="3382930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Как мы знаем, показателем настоящего состояния отрасли, результативности работы  коллективов, являются не только результаты учебного года, но и занятость ребят во внеурочное время. В ходе общероссийского родительского собрания Дмитрий Ливанов сообщил, что в 2015 году по уровню занятости детей в кружках и секциях страна достигла наконец показателей позднего СССР. Это безусловно радует! </a:t>
            </a:r>
          </a:p>
          <a:p>
            <a:r>
              <a:rPr lang="ru-RU" dirty="0" smtClean="0"/>
              <a:t>В связи с поэтапным введением ФГОС одним из важных показателей является занятость детей во внеурочное время. Показатель занятости школьников  в </a:t>
            </a:r>
            <a:r>
              <a:rPr lang="ru-RU" sz="1600" b="1" dirty="0" smtClean="0"/>
              <a:t>школьных </a:t>
            </a:r>
            <a:r>
              <a:rPr lang="ru-RU" sz="1600" dirty="0" smtClean="0"/>
              <a:t>объединениях</a:t>
            </a:r>
            <a:r>
              <a:rPr lang="ru-RU" dirty="0" smtClean="0"/>
              <a:t>, секциях у нас на территории заметно вырос.</a:t>
            </a:r>
          </a:p>
          <a:p>
            <a:endParaRPr lang="ru-RU" dirty="0" smtClean="0"/>
          </a:p>
          <a:p>
            <a:r>
              <a:rPr lang="ru-RU" dirty="0" smtClean="0"/>
              <a:t>Причинами же снижения показателей охвата детей дополнительным образованием в учреждениях дополнительного образования  является нехватка  квалифицированных кадров,  уменьшение числа объединений, организованных на базе общеобразовательных учреждений, и, соответственно, количества детей, занимающихся в них. Уменьшилось количество обучающихся  в ХЦДТ на 287 человек в связи с закрытием объединений по адресам,  не указанным в приложениях к лицензии (ОУ, расположенные в населенных пунктах с.п.Хатанга).</a:t>
            </a:r>
          </a:p>
          <a:p>
            <a:endParaRPr lang="ru-RU" dirty="0"/>
          </a:p>
        </p:txBody>
      </p:sp>
      <p:sp>
        <p:nvSpPr>
          <p:cNvPr id="4" name="Номер слайда 3"/>
          <p:cNvSpPr>
            <a:spLocks noGrp="1"/>
          </p:cNvSpPr>
          <p:nvPr>
            <p:ph type="sldNum" sz="quarter" idx="10"/>
          </p:nvPr>
        </p:nvSpPr>
        <p:spPr/>
        <p:txBody>
          <a:bodyPr/>
          <a:lstStyle/>
          <a:p>
            <a:fld id="{F96463DB-7DBC-42F4-9166-FE62CC81C27A}" type="slidenum">
              <a:rPr lang="ru-RU" smtClean="0"/>
              <a:pPr/>
              <a:t>16</a:t>
            </a:fld>
            <a:endParaRPr lang="ru-RU"/>
          </a:p>
        </p:txBody>
      </p:sp>
    </p:spTree>
    <p:extLst>
      <p:ext uri="{BB962C8B-B14F-4D97-AF65-F5344CB8AC3E}">
        <p14:creationId xmlns="" xmlns:p14="http://schemas.microsoft.com/office/powerpoint/2010/main" val="1607123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результате целенаправленной работы в рамках воспитания и дополнительного образования сложилась система </a:t>
            </a:r>
            <a:r>
              <a:rPr lang="ru-RU" b="1" dirty="0" smtClean="0"/>
              <a:t>Выявления, сопровождения и поддержки одаренных и талантливых детей ( а у нас их немало).</a:t>
            </a:r>
            <a:endParaRPr lang="ru-RU" dirty="0" smtClean="0"/>
          </a:p>
          <a:p>
            <a:r>
              <a:rPr lang="ru-RU" dirty="0" smtClean="0"/>
              <a:t>На муниципальном уровне:</a:t>
            </a:r>
          </a:p>
          <a:p>
            <a:r>
              <a:rPr lang="ru-RU" dirty="0" smtClean="0"/>
              <a:t>1.Проводятся муниципальная научно-практическая конференции «Золотое перо» и муниципальная олимпиады по школьному краеведению «Белая </a:t>
            </a:r>
            <a:r>
              <a:rPr lang="ru-RU" dirty="0" err="1" smtClean="0"/>
              <a:t>Родина».Ежегодно</a:t>
            </a:r>
            <a:r>
              <a:rPr lang="ru-RU" dirty="0" smtClean="0"/>
              <a:t> с 2012 года победители и призеры  этих мероприятий принимают участие во Всероссийском конкурсе научно-исследовательских работ "Юность, Наука, Культура" и Всероссийском детском конкурсе научно-исследовательских работ "Первые шаги в науке" в </a:t>
            </a:r>
            <a:r>
              <a:rPr lang="ru-RU" dirty="0" err="1" smtClean="0"/>
              <a:t>г.Москве</a:t>
            </a:r>
            <a:r>
              <a:rPr lang="ru-RU" dirty="0" smtClean="0"/>
              <a:t> , по результатам которых большинство из них становятся абсолютными победителями и дипломантами.</a:t>
            </a:r>
          </a:p>
          <a:p>
            <a:r>
              <a:rPr lang="ru-RU" dirty="0" smtClean="0"/>
              <a:t>Ежегодно для учащихся школ города проводится обучение по программам дополнительного образования детей в краевых интенсивных школах естественнонаучного, физико-математического и гуманитарного направления на базе межрайонного ресурсного центра по работе с одаренными детьми КГБОУ СПО «Таймырский колледж». К сожалению, в работе краевых интенсивных школ не могут принять участие дети из отдаленных сельских территорий. Поэтому,  в целях создания условий для выявления, сопровождения и поддержки одаренных детей, проживающих в наиболее отдаленных от города Дудинки населенных пунктах Таймырского муниципального района, Управлением образования Администрации муниципального района с 2012 года проводятся муниципальные интенсивные школы лингвистической, физико-математической, естественнонаучной, научно-технической и  филологической  направленностей для учащихся, проживающих в сельском поселении Хатанга. </a:t>
            </a:r>
          </a:p>
          <a:p>
            <a:r>
              <a:rPr lang="ru-RU" dirty="0" smtClean="0"/>
              <a:t>    Для проведения школ приглашается команда педагогов под руководством </a:t>
            </a:r>
            <a:r>
              <a:rPr lang="ru-RU" b="1" dirty="0" smtClean="0"/>
              <a:t>доктора физико-математических наук, профессора </a:t>
            </a:r>
            <a:r>
              <a:rPr lang="ru-RU" dirty="0" smtClean="0"/>
              <a:t>Садовского Михаила Георгиевича. В работе каждой школы принимают участие  60 учащихся 8-10 классов из села Хатанга, поселков </a:t>
            </a:r>
            <a:r>
              <a:rPr lang="ru-RU" dirty="0" err="1" smtClean="0"/>
              <a:t>Хета</a:t>
            </a:r>
            <a:r>
              <a:rPr lang="ru-RU" dirty="0" smtClean="0"/>
              <a:t> и </a:t>
            </a:r>
            <a:r>
              <a:rPr lang="ru-RU" dirty="0" err="1" smtClean="0"/>
              <a:t>Новорыбная</a:t>
            </a:r>
            <a:r>
              <a:rPr lang="ru-RU" dirty="0" smtClean="0"/>
              <a:t>. </a:t>
            </a:r>
            <a:r>
              <a:rPr lang="ru-RU" smtClean="0"/>
              <a:t>Данные интенсивные школы получили положительные отзывы родителей, учителей и приобрели популярность у школьников, способствуют расширению познавательных интересов и творческих способностей учащихся.</a:t>
            </a:r>
          </a:p>
          <a:p>
            <a:endParaRPr lang="ru-RU" dirty="0" smtClean="0"/>
          </a:p>
        </p:txBody>
      </p:sp>
      <p:sp>
        <p:nvSpPr>
          <p:cNvPr id="4" name="Номер слайда 3"/>
          <p:cNvSpPr>
            <a:spLocks noGrp="1"/>
          </p:cNvSpPr>
          <p:nvPr>
            <p:ph type="sldNum" sz="quarter" idx="10"/>
          </p:nvPr>
        </p:nvSpPr>
        <p:spPr/>
        <p:txBody>
          <a:bodyPr/>
          <a:lstStyle/>
          <a:p>
            <a:fld id="{F96463DB-7DBC-42F4-9166-FE62CC81C27A}" type="slidenum">
              <a:rPr lang="ru-RU" smtClean="0"/>
              <a:pPr/>
              <a:t>17</a:t>
            </a:fld>
            <a:endParaRPr lang="ru-RU"/>
          </a:p>
        </p:txBody>
      </p:sp>
    </p:spTree>
    <p:extLst>
      <p:ext uri="{BB962C8B-B14F-4D97-AF65-F5344CB8AC3E}">
        <p14:creationId xmlns="" xmlns:p14="http://schemas.microsoft.com/office/powerpoint/2010/main" val="2101041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последние годы  на Таймыре сложилась проблемная ситуация с развитием северного многоборья. Она характеризуется разрывом между имеющимся способом организации деятельности северного многоборья и ее результатами. Так, уменьшилась  доля детей, занимающихся северным многоборьем, имеется недостаток квалифицированных кадров для обучения северному многоборью, снижается мотивация обучающихся и тренеров-преподавателей в вопросах подготовки и участия в соревнованиях муниципального уровня.</a:t>
            </a:r>
          </a:p>
          <a:p>
            <a:r>
              <a:rPr lang="ru-RU" dirty="0" smtClean="0"/>
              <a:t>Для разрешения сложившейся проблемной ситуации было решено развивать северное многоборье через сетевое взаимодействие Детско-юношеской спортивной школы по национальным видам спорта имени </a:t>
            </a:r>
            <a:r>
              <a:rPr lang="ru-RU" dirty="0" err="1" smtClean="0"/>
              <a:t>А.Кизима</a:t>
            </a:r>
            <a:r>
              <a:rPr lang="ru-RU" dirty="0" smtClean="0"/>
              <a:t> и   муниципальными общеобразовательными учреждениями. Реализация этого проекта позволяет нам:</a:t>
            </a:r>
            <a:endParaRPr lang="ru-RU" dirty="0" smtClean="0">
              <a:solidFill>
                <a:schemeClr val="bg1"/>
              </a:solidFill>
              <a:latin typeface="Franklin Gothic Book" pitchFamily="34" charset="0"/>
            </a:endParaRPr>
          </a:p>
          <a:p>
            <a:r>
              <a:rPr lang="ru-RU" dirty="0" smtClean="0"/>
              <a:t>Включить северное многоборье в общеобразовательные программы по физической культуре (третий час) во всех общеобразовательных учреждениях Таймыра;</a:t>
            </a:r>
          </a:p>
          <a:p>
            <a:r>
              <a:rPr lang="ru-RU" dirty="0" smtClean="0"/>
              <a:t>- Включить северное многоборье в дополнительные общеразвивающие образовательные программы во всех физкультурно-спортивных клубах, действующих  в общеобразовательных учреждениях Таймыра.</a:t>
            </a:r>
          </a:p>
          <a:p>
            <a:r>
              <a:rPr lang="ru-RU" dirty="0" smtClean="0"/>
              <a:t>- Повысить квалификацию учителей физической культуры и инструкторов школьных физкультурно-спортивных клубов, занимающихся развитием северного многоборья в общеобразовательных учреждениях Таймыра, через курсы повышения квалификации, организованные  на базе детско-юношеской спортивной школы по национальным видам спорта.</a:t>
            </a:r>
          </a:p>
          <a:p>
            <a:r>
              <a:rPr lang="ru-RU" dirty="0" smtClean="0"/>
              <a:t>- Разработать  систему отбора и перевода детей, показывающих хорошие результаты  по программам северного многоборья,  на обучение по дополнительной предпрофессиональной программе в детско-юношеской спортивной школе по национальным видам спорта.</a:t>
            </a:r>
          </a:p>
          <a:p>
            <a:r>
              <a:rPr lang="ru-RU" dirty="0" smtClean="0"/>
              <a:t>- Модернизировать и усовершенствовать материально-техническую базу для качественного ведения учебно-тренировочного процесса по северному многоборью.</a:t>
            </a:r>
          </a:p>
          <a:p>
            <a:r>
              <a:rPr lang="ru-RU" dirty="0" smtClean="0"/>
              <a:t> </a:t>
            </a:r>
          </a:p>
          <a:p>
            <a:endParaRPr lang="ru-RU" dirty="0" smtClean="0"/>
          </a:p>
          <a:p>
            <a:endParaRPr lang="ru-RU" dirty="0"/>
          </a:p>
        </p:txBody>
      </p:sp>
      <p:sp>
        <p:nvSpPr>
          <p:cNvPr id="4" name="Номер слайда 3"/>
          <p:cNvSpPr>
            <a:spLocks noGrp="1"/>
          </p:cNvSpPr>
          <p:nvPr>
            <p:ph type="sldNum" sz="quarter" idx="10"/>
          </p:nvPr>
        </p:nvSpPr>
        <p:spPr/>
        <p:txBody>
          <a:bodyPr/>
          <a:lstStyle/>
          <a:p>
            <a:fld id="{F96463DB-7DBC-42F4-9166-FE62CC81C27A}" type="slidenum">
              <a:rPr lang="ru-RU" smtClean="0"/>
              <a:pPr/>
              <a:t>18</a:t>
            </a:fld>
            <a:endParaRPr lang="ru-RU"/>
          </a:p>
        </p:txBody>
      </p:sp>
    </p:spTree>
    <p:extLst>
      <p:ext uri="{BB962C8B-B14F-4D97-AF65-F5344CB8AC3E}">
        <p14:creationId xmlns="" xmlns:p14="http://schemas.microsoft.com/office/powerpoint/2010/main" val="284204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заключение назову несколько проблем, требующих решения на разных уровнях управления. </a:t>
            </a:r>
          </a:p>
          <a:p>
            <a:r>
              <a:rPr lang="ru-RU" dirty="0" smtClean="0"/>
              <a:t>Создавая возможности для улучшения, конечно же неформально оценивая складывающуюся ситуацию мы видим: Каковы  же общие  затруднения, с которыми сталкивается сегодня Таймырское образование? </a:t>
            </a:r>
          </a:p>
          <a:p>
            <a:r>
              <a:rPr lang="ru-RU" dirty="0" smtClean="0"/>
              <a:t>Наверное они характерны не только для нас? Думаю для всех сельских территорий актуальны:</a:t>
            </a:r>
          </a:p>
          <a:p>
            <a:r>
              <a:rPr lang="ru-RU" dirty="0" smtClean="0"/>
              <a:t> особенности неравенства образовательных возможностей, которые  проявляются в определённых разрывах:  во-первых я имею ввиду  состояние зданий сельских малокомплектных  школ и растущие требования </a:t>
            </a:r>
            <a:r>
              <a:rPr lang="ru-RU" dirty="0" err="1" smtClean="0"/>
              <a:t>потребнадзора</a:t>
            </a:r>
            <a:r>
              <a:rPr lang="ru-RU" dirty="0" smtClean="0"/>
              <a:t>, </a:t>
            </a:r>
            <a:r>
              <a:rPr lang="ru-RU" dirty="0" err="1" smtClean="0"/>
              <a:t>пожнадзора</a:t>
            </a:r>
            <a:r>
              <a:rPr lang="ru-RU" dirty="0" smtClean="0"/>
              <a:t>.</a:t>
            </a:r>
          </a:p>
          <a:p>
            <a:r>
              <a:rPr lang="ru-RU" dirty="0" smtClean="0"/>
              <a:t>Качественные преобразования образовательной сферы невозможны без улучшения её базовых условий – помещений.</a:t>
            </a:r>
          </a:p>
          <a:p>
            <a:r>
              <a:rPr lang="ru-RU" dirty="0" smtClean="0"/>
              <a:t>На сегодня у нас в п. </a:t>
            </a:r>
            <a:r>
              <a:rPr lang="ru-RU" dirty="0" err="1" smtClean="0"/>
              <a:t>Усть-Авам</a:t>
            </a:r>
            <a:r>
              <a:rPr lang="ru-RU" dirty="0" smtClean="0"/>
              <a:t>  отсутствует школьное здание. В п. Носок остро стоит вопрос строительства здания интерната, в </a:t>
            </a:r>
          </a:p>
          <a:p>
            <a:r>
              <a:rPr lang="ru-RU" dirty="0" smtClean="0"/>
              <a:t> с. Хатанга – учебного корпуса.</a:t>
            </a:r>
          </a:p>
          <a:p>
            <a:r>
              <a:rPr lang="ru-RU" dirty="0" smtClean="0"/>
              <a:t>Во-вторых: развитие современных механизмов и технологий общего образования не соответствует процессу </a:t>
            </a:r>
          </a:p>
          <a:p>
            <a:r>
              <a:rPr lang="ru-RU" dirty="0" smtClean="0"/>
              <a:t>   формирования востребованной системы оценки качества образования и образовательных результатов. У нас создан Общественный совет, который рассматривает результаты мониторингов и статистики, но отсутствие  в районе организаций, имеющих опыт в проведении процедур НОК ПО, не позволяют полно реализовать идею НОК.</a:t>
            </a:r>
          </a:p>
          <a:p>
            <a:r>
              <a:rPr lang="ru-RU" dirty="0" smtClean="0"/>
              <a:t>В настоящее время система общего образования Таймыра успешно транслирует культуру советского периода и неплохо воспроизводит на новых поколениях Заполярья типы событийных отношений, но мы понимаем, что для того, чтобы определить </a:t>
            </a:r>
            <a:r>
              <a:rPr lang="ru-RU" b="1" dirty="0" smtClean="0"/>
              <a:t>новые функции системы образования </a:t>
            </a:r>
            <a:r>
              <a:rPr lang="ru-RU" dirty="0" smtClean="0"/>
              <a:t>для решения проблем страны, Таймыра, края необходимы новые шаги и главное – понимание! того, как эти функции могут быть реализованы школой.</a:t>
            </a:r>
          </a:p>
          <a:p>
            <a:r>
              <a:rPr lang="ru-RU" dirty="0" smtClean="0"/>
              <a:t> Если любого ребёнка научить мыслить, понимать, самоопределяться и действовать при продвижении в освоении конкретных проблем и задач, он всегда найдёт себе место в постоянно меняющемся социуме и рыночной экономике. </a:t>
            </a:r>
          </a:p>
          <a:p>
            <a:r>
              <a:rPr lang="ru-RU" dirty="0" smtClean="0"/>
              <a:t>Для своевременного  совершенствования сегодняшнего состояния образования необходимо строить новые практики общего образования, основанные на принципах сотрудничества участников в обучении, интернационализации и многоязыковой основы обучения, успешности каждого ребенка в обучении. И мы готовы поделиться в работе площадок некоторыми нашими практиками более подробно.</a:t>
            </a:r>
          </a:p>
          <a:p>
            <a:endParaRPr lang="ru-RU" dirty="0"/>
          </a:p>
        </p:txBody>
      </p:sp>
      <p:sp>
        <p:nvSpPr>
          <p:cNvPr id="4" name="Номер слайда 3"/>
          <p:cNvSpPr>
            <a:spLocks noGrp="1"/>
          </p:cNvSpPr>
          <p:nvPr>
            <p:ph type="sldNum" sz="quarter" idx="10"/>
          </p:nvPr>
        </p:nvSpPr>
        <p:spPr/>
        <p:txBody>
          <a:bodyPr/>
          <a:lstStyle/>
          <a:p>
            <a:fld id="{F96463DB-7DBC-42F4-9166-FE62CC81C27A}" type="slidenum">
              <a:rPr lang="ru-RU" smtClean="0"/>
              <a:pPr/>
              <a:t>19</a:t>
            </a:fld>
            <a:endParaRPr lang="ru-RU"/>
          </a:p>
        </p:txBody>
      </p:sp>
    </p:spTree>
    <p:extLst>
      <p:ext uri="{BB962C8B-B14F-4D97-AF65-F5344CB8AC3E}">
        <p14:creationId xmlns="" xmlns:p14="http://schemas.microsoft.com/office/powerpoint/2010/main" val="3613775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RU" dirty="0" smtClean="0"/>
              <a:t>Позволю себе напомнить о своеобразии территории  Таймыра! Уже сегодня понятно, что   процветание  любой территории основано непосредственно на развитии. Чтобы Таймыр сделал рывок в своем развитии к новым горизонтам, это необходимо сделать прежде всего Таймырскому образованию. Так как только образованный ( а не просто имеющий образование) </a:t>
            </a:r>
            <a:r>
              <a:rPr lang="ru-RU" dirty="0" err="1" smtClean="0"/>
              <a:t>Таймырец</a:t>
            </a:r>
            <a:r>
              <a:rPr lang="ru-RU" dirty="0" smtClean="0"/>
              <a:t> может сделать свою жизнь лучше!</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Обобщая информацию о наших новых  практиках, актуализированных у нас, хочется сделать акцент на основном звене в  решении задач по ключевым направлениям, заданным для всех.</a:t>
            </a:r>
          </a:p>
          <a:p>
            <a:r>
              <a:rPr lang="ru-RU" dirty="0" smtClean="0"/>
              <a:t>В районе немало делается по укреплению МТБ учреждений. Но мы понимаем, что приобрести оборудование и его поставить – это легче, чем заставить людей изменить сложившиеся стереотипы в применяемых  способах и методах. </a:t>
            </a:r>
          </a:p>
          <a:p>
            <a:r>
              <a:rPr lang="ru-RU" dirty="0" smtClean="0"/>
              <a:t>Повышение качества педагогической работы в рамках развития направления «Внедрение современных образовательных практик» является наиболее  актуальным на сегодняшний день. Анализ образовательных потребностей и профессиональных затруднений работников образования требует переустройства системы методической работы. Грамотное управление процессами устойчивого развития требует постоянного совершенствования</a:t>
            </a:r>
          </a:p>
        </p:txBody>
      </p:sp>
      <p:sp>
        <p:nvSpPr>
          <p:cNvPr id="4" name="Номер слайда 3"/>
          <p:cNvSpPr>
            <a:spLocks noGrp="1"/>
          </p:cNvSpPr>
          <p:nvPr>
            <p:ph type="sldNum" sz="quarter" idx="10"/>
          </p:nvPr>
        </p:nvSpPr>
        <p:spPr/>
        <p:txBody>
          <a:bodyPr/>
          <a:lstStyle/>
          <a:p>
            <a:fld id="{F96463DB-7DBC-42F4-9166-FE62CC81C27A}" type="slidenum">
              <a:rPr lang="ru-RU" smtClean="0"/>
              <a:pPr/>
              <a:t>20</a:t>
            </a:fld>
            <a:endParaRPr lang="ru-RU"/>
          </a:p>
        </p:txBody>
      </p:sp>
    </p:spTree>
    <p:extLst>
      <p:ext uri="{BB962C8B-B14F-4D97-AF65-F5344CB8AC3E}">
        <p14:creationId xmlns="" xmlns:p14="http://schemas.microsoft.com/office/powerpoint/2010/main" val="2354051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Постепенные шаги в изменении системы  управления и перезагрузки  уже осуществляются, в  районе проводятся  мероприятия, которые позволяют мотивировать управленцев и педагогов на изменения привычных способов работы, создают возможность добиться лучшего через  их  перестройку  и перезагрузку: это и </a:t>
            </a:r>
          </a:p>
          <a:p>
            <a:pPr>
              <a:buFontTx/>
              <a:buChar char="•"/>
            </a:pPr>
            <a:r>
              <a:rPr lang="ru-RU" dirty="0" smtClean="0"/>
              <a:t>организация Зимних совещаний для управленческих команд;</a:t>
            </a:r>
          </a:p>
          <a:p>
            <a:pPr>
              <a:buFontTx/>
              <a:buChar char="•"/>
            </a:pPr>
            <a:r>
              <a:rPr lang="ru-RU" dirty="0" smtClean="0"/>
              <a:t> проведение Методических недель , в ходе которых школы и сады  предоставляют своим педагогам возможности для повышения качества  их работы путем презентаций изменений форматов организации обучения и воспитания; </a:t>
            </a:r>
          </a:p>
          <a:p>
            <a:pPr>
              <a:buFontTx/>
              <a:buChar char="•"/>
            </a:pPr>
            <a:r>
              <a:rPr lang="ru-RU" dirty="0" smtClean="0"/>
              <a:t>проведение Дней «ФГОС открывается для всех» уже в течение двух лет позволяет расширить общественное участие в образовании, объединяет всех участников образовательного процесса (учащихся, родителей, педагогов).</a:t>
            </a:r>
          </a:p>
          <a:p>
            <a:r>
              <a:rPr lang="ru-RU" dirty="0" smtClean="0"/>
              <a:t>Организация таких мероприятий позволяет синхронизировать решение управленческих, образовательных, информационных и коммуникационных задач, чтобы в конечном итоге повышает  качество образования.</a:t>
            </a:r>
          </a:p>
          <a:p>
            <a:r>
              <a:rPr lang="ru-RU" dirty="0" smtClean="0"/>
              <a:t>Вступление в ФГОС дошкольников  актуализировало вопросы преемственности уровней образования.</a:t>
            </a:r>
          </a:p>
          <a:p>
            <a:r>
              <a:rPr lang="ru-RU" dirty="0" smtClean="0"/>
              <a:t>Совершенствование сложившихся в школах моделей внеурочной деятельности позволило увеличить число участников конкурсных и олимпиадных мероприятий различного уровня. Одним из ресурсов развития мы считаем выстраивание межтерриториальных взаимоотношений с ближайшим к нам г. Норильском. Команда </a:t>
            </a:r>
            <a:r>
              <a:rPr lang="ru-RU" dirty="0" err="1" smtClean="0"/>
              <a:t>таймырцев</a:t>
            </a:r>
            <a:r>
              <a:rPr lang="ru-RU" dirty="0" smtClean="0"/>
              <a:t>  традиционно участвует в конкурсе «Я б в рабочие пошел». Преподаватели Индустриального приезжают к нам. Гостей из Норильска мы ежегодно приглашаем на «Серебряную нить» и другие мероприятия.</a:t>
            </a:r>
          </a:p>
          <a:p>
            <a:r>
              <a:rPr lang="ru-RU" dirty="0" smtClean="0"/>
              <a:t>Филиал Института повышения квалификации – частые гости наших мероприятий .</a:t>
            </a:r>
          </a:p>
        </p:txBody>
      </p:sp>
      <p:sp>
        <p:nvSpPr>
          <p:cNvPr id="4" name="Номер слайда 3"/>
          <p:cNvSpPr>
            <a:spLocks noGrp="1"/>
          </p:cNvSpPr>
          <p:nvPr>
            <p:ph type="sldNum" sz="quarter" idx="10"/>
          </p:nvPr>
        </p:nvSpPr>
        <p:spPr/>
        <p:txBody>
          <a:bodyPr/>
          <a:lstStyle/>
          <a:p>
            <a:fld id="{F96463DB-7DBC-42F4-9166-FE62CC81C27A}" type="slidenum">
              <a:rPr lang="ru-RU" smtClean="0"/>
              <a:pPr/>
              <a:t>21</a:t>
            </a:fld>
            <a:endParaRPr lang="ru-RU"/>
          </a:p>
        </p:txBody>
      </p:sp>
    </p:spTree>
    <p:extLst>
      <p:ext uri="{BB962C8B-B14F-4D97-AF65-F5344CB8AC3E}">
        <p14:creationId xmlns="" xmlns:p14="http://schemas.microsoft.com/office/powerpoint/2010/main" val="424508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Проводя промежуточный анализ текущего состояния отрасли хотелось бы остановиться на том, что Педагогическое сообщество Таймыра так же как и все территории  определилось с желаемыми стратегическими направлениями муниципального  образования, обсудило и  договорилось о формах взаимодействия и управления теми направлениями, которые были выделены в начале учебного года.</a:t>
            </a:r>
          </a:p>
          <a:p>
            <a:r>
              <a:rPr lang="ru-RU" dirty="0" smtClean="0"/>
              <a:t>Кроме того, исходя из анализа особенностей и трудностей организации жизнедеятельности  в нашей своеобразной территории, мы выделили проблемные ситуации, которые  сложились в виде разрывов:  между устройством  практики общего образования  и особенностями жизнедеятельности народов района, а так же разрывом между государственными целями, вытекающими из стратегических перспектив, и реальными возможностями нынешнего устройства системы общего образования.</a:t>
            </a:r>
          </a:p>
          <a:p>
            <a:r>
              <a:rPr lang="ru-RU" dirty="0" smtClean="0"/>
              <a:t>На территории есть ряд существенных  трудностей: «</a:t>
            </a:r>
            <a:r>
              <a:rPr lang="ru-RU" dirty="0" err="1" smtClean="0"/>
              <a:t>Недропользователи</a:t>
            </a:r>
            <a:r>
              <a:rPr lang="ru-RU" dirty="0" smtClean="0"/>
              <a:t>», пришедшие в территорию – не всегда аккуратно и заботливо пользуются природными богатствами нашего Таймыра, у нас (особенно в поселках) нет скоростного Интернета, климатические условия не всегда позволяют нашим детям учиться в рамках учебного календарного графика, не все школьники Таймырской столицы готовы в должной степени к продолжению обучения.</a:t>
            </a:r>
          </a:p>
          <a:p>
            <a:r>
              <a:rPr lang="ru-RU" dirty="0" smtClean="0"/>
              <a:t>И несмотря на все трудности, мы всё же говорим о РАЗВИТИЯ  ОБРАЗОВАНИЯ в нашей территории!</a:t>
            </a:r>
          </a:p>
          <a:p>
            <a:endParaRPr lang="ru-RU" dirty="0"/>
          </a:p>
        </p:txBody>
      </p:sp>
      <p:sp>
        <p:nvSpPr>
          <p:cNvPr id="4" name="Номер слайда 3"/>
          <p:cNvSpPr>
            <a:spLocks noGrp="1"/>
          </p:cNvSpPr>
          <p:nvPr>
            <p:ph type="sldNum" sz="quarter" idx="10"/>
          </p:nvPr>
        </p:nvSpPr>
        <p:spPr/>
        <p:txBody>
          <a:bodyPr/>
          <a:lstStyle/>
          <a:p>
            <a:fld id="{F96463DB-7DBC-42F4-9166-FE62CC81C27A}" type="slidenum">
              <a:rPr lang="ru-RU" smtClean="0"/>
              <a:pPr/>
              <a:t>3</a:t>
            </a:fld>
            <a:endParaRPr lang="ru-RU"/>
          </a:p>
        </p:txBody>
      </p:sp>
    </p:spTree>
    <p:extLst>
      <p:ext uri="{BB962C8B-B14F-4D97-AF65-F5344CB8AC3E}">
        <p14:creationId xmlns="" xmlns:p14="http://schemas.microsoft.com/office/powerpoint/2010/main" val="2393464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Как вы видите: Образовательное пространство Таймыра – многообразно! Детские сады, школы с дошкольными группами, школы-интернаты, учреждения дополнительного образования. </a:t>
            </a:r>
          </a:p>
          <a:p>
            <a:r>
              <a:rPr lang="ru-RU" dirty="0" smtClean="0"/>
              <a:t>Однако несмотря на постоянные поиски новых форм получения образования, расширение возможностей его получения  ( я имею ввиду: кочевые школы, дистанционное обучение, которое организовывалось в поселках  в условиях дефицита учителей-предметников), нам пока не всегда удаётся получить те результаты, которые устраивали бы всех. Прежде всего, нас, самих жителей Таймыра.</a:t>
            </a:r>
          </a:p>
          <a:p>
            <a:r>
              <a:rPr lang="ru-RU" dirty="0" smtClean="0"/>
              <a:t>В этом году мы активно включены в  разработку  «Стратегии развития…»: мы проектируем будущее, живя в настоящем, опираясь на опыт прошлого.</a:t>
            </a:r>
          </a:p>
          <a:p>
            <a:endParaRPr lang="ru-RU" dirty="0"/>
          </a:p>
        </p:txBody>
      </p:sp>
      <p:sp>
        <p:nvSpPr>
          <p:cNvPr id="4" name="Номер слайда 3"/>
          <p:cNvSpPr>
            <a:spLocks noGrp="1"/>
          </p:cNvSpPr>
          <p:nvPr>
            <p:ph type="sldNum" sz="quarter" idx="10"/>
          </p:nvPr>
        </p:nvSpPr>
        <p:spPr/>
        <p:txBody>
          <a:bodyPr/>
          <a:lstStyle/>
          <a:p>
            <a:fld id="{F96463DB-7DBC-42F4-9166-FE62CC81C27A}" type="slidenum">
              <a:rPr lang="ru-RU" smtClean="0"/>
              <a:pPr/>
              <a:t>4</a:t>
            </a:fld>
            <a:endParaRPr lang="ru-RU"/>
          </a:p>
        </p:txBody>
      </p:sp>
    </p:spTree>
    <p:extLst>
      <p:ext uri="{BB962C8B-B14F-4D97-AF65-F5344CB8AC3E}">
        <p14:creationId xmlns="" xmlns:p14="http://schemas.microsoft.com/office/powerpoint/2010/main" val="412401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Каким же мы видим это развитие? </a:t>
            </a:r>
          </a:p>
          <a:p>
            <a:r>
              <a:rPr lang="ru-RU" dirty="0" smtClean="0"/>
              <a:t>Как же  на нашей территории  одновременно решаются задачи региональной образовательной политики и задачи сохранения самобытной культуры, традиций  и обычаев коренного населения?</a:t>
            </a:r>
          </a:p>
          <a:p>
            <a:r>
              <a:rPr lang="ru-RU" dirty="0" smtClean="0"/>
              <a:t>Для себя мы выделяем комплексную задачу, включающую: доступность, качество, кадры, практики, меняющие привычное устройство образования. Эта задача решается нами на каждом уровне образования по указанным позициям.</a:t>
            </a:r>
          </a:p>
          <a:p>
            <a:r>
              <a:rPr lang="ru-RU" dirty="0" smtClean="0"/>
              <a:t>Выполнение поставленной задачи мы видим через реализацию различных проектов, мероприятий  и практик: </a:t>
            </a:r>
          </a:p>
          <a:p>
            <a:r>
              <a:rPr lang="ru-RU" dirty="0" smtClean="0"/>
              <a:t>как межведомственных, межтерриториальных (межмуниципальных), муниципальных (отраслевых).</a:t>
            </a:r>
          </a:p>
          <a:p>
            <a:r>
              <a:rPr lang="ru-RU" dirty="0" smtClean="0"/>
              <a:t>Мы пытались их разграничивать, но оказалось, что  реализация проектов и практик нашей отрасли, выходит за рамки только сферы образования. Это и понятно: ведь именно «Образование» является инструментом социального управления, и как было подчеркнуто на </a:t>
            </a:r>
            <a:r>
              <a:rPr lang="ru-RU" dirty="0" err="1" smtClean="0"/>
              <a:t>КЭФи</a:t>
            </a:r>
            <a:r>
              <a:rPr lang="ru-RU" dirty="0" smtClean="0"/>
              <a:t> является  вектором развития.</a:t>
            </a:r>
          </a:p>
          <a:p>
            <a:endParaRPr lang="ru-RU" dirty="0" smtClean="0"/>
          </a:p>
          <a:p>
            <a:r>
              <a:rPr lang="ru-RU" dirty="0" smtClean="0"/>
              <a:t>Основными принципами мы считаем: конечно - открытость нашего муниципального образования, сотрудничество и кооперацию как внутри самой системы, так и с другими сферами и территориями; принцип преемственности уровней образования, реализуемых на в районе; а так же - становление новых управленческих и педагогических  практик посредством оформления системных проектов.</a:t>
            </a:r>
          </a:p>
          <a:p>
            <a:endParaRPr lang="ru-RU" dirty="0"/>
          </a:p>
        </p:txBody>
      </p:sp>
      <p:sp>
        <p:nvSpPr>
          <p:cNvPr id="4" name="Номер слайда 3"/>
          <p:cNvSpPr>
            <a:spLocks noGrp="1"/>
          </p:cNvSpPr>
          <p:nvPr>
            <p:ph type="sldNum" sz="quarter" idx="10"/>
          </p:nvPr>
        </p:nvSpPr>
        <p:spPr/>
        <p:txBody>
          <a:bodyPr/>
          <a:lstStyle/>
          <a:p>
            <a:fld id="{F96463DB-7DBC-42F4-9166-FE62CC81C27A}" type="slidenum">
              <a:rPr lang="ru-RU" smtClean="0"/>
              <a:pPr/>
              <a:t>5</a:t>
            </a:fld>
            <a:endParaRPr lang="ru-RU"/>
          </a:p>
        </p:txBody>
      </p:sp>
    </p:spTree>
    <p:extLst>
      <p:ext uri="{BB962C8B-B14F-4D97-AF65-F5344CB8AC3E}">
        <p14:creationId xmlns="" xmlns:p14="http://schemas.microsoft.com/office/powerpoint/2010/main" val="309466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355600" indent="-355600">
              <a:spcBef>
                <a:spcPct val="0"/>
              </a:spcBef>
              <a:tabLst>
                <a:tab pos="88900" algn="l"/>
              </a:tabLst>
            </a:pPr>
            <a:r>
              <a:rPr lang="ru-RU" dirty="0" smtClean="0"/>
              <a:t>Говоря о доступности дошкольного образования, хочется порадоваться за наши территории .</a:t>
            </a:r>
          </a:p>
          <a:p>
            <a:pPr marL="355600" indent="-355600">
              <a:spcBef>
                <a:spcPct val="0"/>
              </a:spcBef>
              <a:tabLst>
                <a:tab pos="88900" algn="l"/>
              </a:tabLst>
            </a:pPr>
            <a:r>
              <a:rPr lang="ru-RU" dirty="0" smtClean="0"/>
              <a:t> В соответствие с краевыми данными: как и в Норильске, в нашем районе решена проблема очередности для детей в возрасте </a:t>
            </a:r>
          </a:p>
          <a:p>
            <a:pPr marL="355600" indent="-355600">
              <a:spcBef>
                <a:spcPct val="0"/>
              </a:spcBef>
              <a:tabLst>
                <a:tab pos="88900" algn="l"/>
              </a:tabLst>
            </a:pPr>
            <a:r>
              <a:rPr lang="ru-RU" dirty="0" smtClean="0"/>
              <a:t>от 3-х до 7-ми лет, а в  селе Хатанга (самый большой поселок) отсутствует очередность для детей до 1,5 лет.</a:t>
            </a:r>
          </a:p>
          <a:p>
            <a:pPr marL="355600" indent="-355600">
              <a:spcBef>
                <a:spcPct val="0"/>
              </a:spcBef>
              <a:tabLst>
                <a:tab pos="88900" algn="l"/>
              </a:tabLst>
            </a:pPr>
            <a:r>
              <a:rPr lang="ru-RU" dirty="0" smtClean="0"/>
              <a:t>Ситуация по предоставлению мест в дошкольные образовательные учреждения в нашем районе  на протяжении нескольких лет    остается стабильной.  За последние 4 года количество мест в городе увеличилось на 160 за счет возврата здания и помещений, используемых не по назначению и открытия дошкольных групп  при школе с. Хатанга.</a:t>
            </a:r>
          </a:p>
          <a:p>
            <a:pPr marL="355600" indent="-355600">
              <a:spcBef>
                <a:spcPct val="0"/>
              </a:spcBef>
              <a:tabLst>
                <a:tab pos="88900" algn="l"/>
              </a:tabLst>
            </a:pPr>
            <a:r>
              <a:rPr lang="ru-RU" dirty="0" smtClean="0"/>
              <a:t>Какие же успешные практики на уровне дошкольного образования есть уже сегодня?</a:t>
            </a:r>
          </a:p>
          <a:p>
            <a:endParaRPr lang="ru-RU" dirty="0"/>
          </a:p>
        </p:txBody>
      </p:sp>
      <p:sp>
        <p:nvSpPr>
          <p:cNvPr id="4" name="Номер слайда 3"/>
          <p:cNvSpPr>
            <a:spLocks noGrp="1"/>
          </p:cNvSpPr>
          <p:nvPr>
            <p:ph type="sldNum" sz="quarter" idx="10"/>
          </p:nvPr>
        </p:nvSpPr>
        <p:spPr/>
        <p:txBody>
          <a:bodyPr/>
          <a:lstStyle/>
          <a:p>
            <a:fld id="{F96463DB-7DBC-42F4-9166-FE62CC81C27A}" type="slidenum">
              <a:rPr lang="ru-RU" smtClean="0"/>
              <a:pPr/>
              <a:t>6</a:t>
            </a:fld>
            <a:endParaRPr lang="ru-RU"/>
          </a:p>
        </p:txBody>
      </p:sp>
    </p:spTree>
    <p:extLst>
      <p:ext uri="{BB962C8B-B14F-4D97-AF65-F5344CB8AC3E}">
        <p14:creationId xmlns="" xmlns:p14="http://schemas.microsoft.com/office/powerpoint/2010/main" val="1312337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Говоря о наиболее результативных практиках, хочется отметить те, которые находят своё продолжение и расширение. Продолжается реализация наших проектов, отражающих специфику территории, я имею ввиду этническую составляющую. </a:t>
            </a:r>
          </a:p>
          <a:p>
            <a:r>
              <a:rPr lang="ru-RU" dirty="0" smtClean="0"/>
              <a:t>С 2011 года на территории района реализуется проект «Языковое гнездо» как способ сохранения и развития родных языков через  методику погружения в языковую среду. Деятельность нашего </a:t>
            </a:r>
            <a:r>
              <a:rPr lang="ru-RU" dirty="0" err="1" smtClean="0"/>
              <a:t>Волочанского</a:t>
            </a:r>
            <a:r>
              <a:rPr lang="ru-RU" dirty="0" smtClean="0"/>
              <a:t> гнёздышка  вызывает  интерес не только в крае, но и на международном уровне.</a:t>
            </a:r>
          </a:p>
          <a:p>
            <a:r>
              <a:rPr lang="ru-RU" dirty="0" smtClean="0"/>
              <a:t>Продолжили в этом году  погружение в проект  2 образовательных учреждения  сельского поселения Хатанга. </a:t>
            </a:r>
          </a:p>
          <a:p>
            <a:r>
              <a:rPr lang="ru-RU" dirty="0" smtClean="0"/>
              <a:t>Хочется похвалиться тем, что  этот именно наш проект положил основу большого </a:t>
            </a:r>
            <a:r>
              <a:rPr lang="ru-RU" b="1" dirty="0" smtClean="0"/>
              <a:t>фестиваля «Возрождение родного языка через всех и каждого</a:t>
            </a:r>
            <a:r>
              <a:rPr lang="ru-RU" dirty="0" smtClean="0"/>
              <a:t>», который  является межведомственным большим проектным Форумом, объединяющим Своим ДУХОМ всех жителей района.</a:t>
            </a:r>
          </a:p>
          <a:p>
            <a:endParaRPr lang="ru-RU" dirty="0" smtClean="0"/>
          </a:p>
          <a:p>
            <a:endParaRPr lang="ru-RU" dirty="0"/>
          </a:p>
        </p:txBody>
      </p:sp>
      <p:sp>
        <p:nvSpPr>
          <p:cNvPr id="4" name="Номер слайда 3"/>
          <p:cNvSpPr>
            <a:spLocks noGrp="1"/>
          </p:cNvSpPr>
          <p:nvPr>
            <p:ph type="sldNum" sz="quarter" idx="10"/>
          </p:nvPr>
        </p:nvSpPr>
        <p:spPr/>
        <p:txBody>
          <a:bodyPr/>
          <a:lstStyle/>
          <a:p>
            <a:fld id="{F96463DB-7DBC-42F4-9166-FE62CC81C27A}" type="slidenum">
              <a:rPr lang="ru-RU" smtClean="0"/>
              <a:pPr/>
              <a:t>7</a:t>
            </a:fld>
            <a:endParaRPr lang="ru-RU"/>
          </a:p>
        </p:txBody>
      </p:sp>
    </p:spTree>
    <p:extLst>
      <p:ext uri="{BB962C8B-B14F-4D97-AF65-F5344CB8AC3E}">
        <p14:creationId xmlns="" xmlns:p14="http://schemas.microsoft.com/office/powerpoint/2010/main" val="101307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Кроме краевых площадок и проектных мероприятий на территории реализуются, уже ставшие традиционными, муниципальные мероприятия и проекты, позволяющие более полно использовать потенциал семьи. </a:t>
            </a:r>
          </a:p>
          <a:p>
            <a:r>
              <a:rPr lang="ru-RU" b="1" dirty="0" smtClean="0"/>
              <a:t>Проблемной  же для нас является ситуация отсутствия службы ранней помощи</a:t>
            </a:r>
            <a:r>
              <a:rPr lang="ru-RU" dirty="0" smtClean="0"/>
              <a:t>. По состоянию на 01.01.2016 на территории района проживает 1 618 детей в возрасте от 0 до 3 лет.- это около половины всех дошколят.</a:t>
            </a:r>
          </a:p>
          <a:p>
            <a:r>
              <a:rPr lang="ru-RU" dirty="0" smtClean="0"/>
              <a:t>Для разрешения этой ситуации (создания службы ранней помощи на территории) необходимо наличие межведомственного соглашения для организации межведомственного взаимодействия по компетенции органов управления и учреждений различных ведомств.</a:t>
            </a:r>
          </a:p>
          <a:p>
            <a:r>
              <a:rPr lang="ru-RU" dirty="0" smtClean="0"/>
              <a:t>В ходе создания новых практик с  целью обеспечения методической, психолого-педагогической, диагностической и консультативной помощи с января 2016 г.  в городе Дудинка уже  создан консультационный пункт для семей, обеспечивающих получение детьми дошкольного образования в форме семейного образования (далее – консультационный пункт) на базе Таймырского муниципального бюджетного дошкольного образовательного учреждения «Дудинский детский сад комбинированного вида «Льдинка» (приказ Управления образования). И, как показывает число обращений за этот короткий период, работа этого пункта востребована.</a:t>
            </a:r>
          </a:p>
          <a:p>
            <a:endParaRPr lang="ru-RU" dirty="0"/>
          </a:p>
        </p:txBody>
      </p:sp>
      <p:sp>
        <p:nvSpPr>
          <p:cNvPr id="4" name="Номер слайда 3"/>
          <p:cNvSpPr>
            <a:spLocks noGrp="1"/>
          </p:cNvSpPr>
          <p:nvPr>
            <p:ph type="sldNum" sz="quarter" idx="10"/>
          </p:nvPr>
        </p:nvSpPr>
        <p:spPr/>
        <p:txBody>
          <a:bodyPr/>
          <a:lstStyle/>
          <a:p>
            <a:fld id="{F96463DB-7DBC-42F4-9166-FE62CC81C27A}" type="slidenum">
              <a:rPr lang="ru-RU" smtClean="0"/>
              <a:pPr/>
              <a:t>8</a:t>
            </a:fld>
            <a:endParaRPr lang="ru-RU"/>
          </a:p>
        </p:txBody>
      </p:sp>
    </p:spTree>
    <p:extLst>
      <p:ext uri="{BB962C8B-B14F-4D97-AF65-F5344CB8AC3E}">
        <p14:creationId xmlns="" xmlns:p14="http://schemas.microsoft.com/office/powerpoint/2010/main" val="1049470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defRPr/>
            </a:pPr>
            <a:r>
              <a:rPr lang="ru-RU" dirty="0" smtClean="0"/>
              <a:t>Ну, а если затрагивать направления, в  которых уже начаты проекты, но еще не готовы к тиражированию наработанного, остановлюсь на связи с предстоящим введением ФГОС ОВЗ начального образования, мы для себя выделили обязательность </a:t>
            </a:r>
            <a:r>
              <a:rPr lang="ru-RU" b="1" dirty="0" smtClean="0"/>
              <a:t>преемственности</a:t>
            </a:r>
            <a:r>
              <a:rPr lang="ru-RU" dirty="0" smtClean="0"/>
              <a:t>  разделов образовательных программ дошкольного и начального образования, касающихся детей с ОВЗ, так как  проблемы, складывающиеся в этих уровнях образования очень схожи: число детей, имеющих разные виды отклонений в здоровье, растёт, педагогов необходимо обучать работе с разносоставными группами, классами (одаренными, так и с ОВЗ) в условиях «инклюзии». </a:t>
            </a:r>
          </a:p>
          <a:p>
            <a:pPr>
              <a:defRPr/>
            </a:pPr>
            <a:r>
              <a:rPr lang="ru-RU" dirty="0" smtClean="0"/>
              <a:t>В рамках этого проекта работают  совместно школы и детские сады города Дудинка . Определены площадки, которые , </a:t>
            </a:r>
            <a:r>
              <a:rPr lang="ru-RU" b="1" dirty="0" smtClean="0"/>
              <a:t>представляют собой интегрированные сообщества педагогов школ и детских садов.</a:t>
            </a:r>
          </a:p>
        </p:txBody>
      </p:sp>
      <p:sp>
        <p:nvSpPr>
          <p:cNvPr id="4" name="Номер слайда 3"/>
          <p:cNvSpPr>
            <a:spLocks noGrp="1"/>
          </p:cNvSpPr>
          <p:nvPr>
            <p:ph type="sldNum" sz="quarter" idx="10"/>
          </p:nvPr>
        </p:nvSpPr>
        <p:spPr/>
        <p:txBody>
          <a:bodyPr/>
          <a:lstStyle/>
          <a:p>
            <a:fld id="{F96463DB-7DBC-42F4-9166-FE62CC81C27A}" type="slidenum">
              <a:rPr lang="ru-RU" smtClean="0"/>
              <a:pPr/>
              <a:t>9</a:t>
            </a:fld>
            <a:endParaRPr lang="ru-RU"/>
          </a:p>
        </p:txBody>
      </p:sp>
    </p:spTree>
    <p:extLst>
      <p:ext uri="{BB962C8B-B14F-4D97-AF65-F5344CB8AC3E}">
        <p14:creationId xmlns="" xmlns:p14="http://schemas.microsoft.com/office/powerpoint/2010/main" val="1522470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8CD2BAA-4E71-4D43-8DEA-45B59FD6C02D}"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3DB753-EAAD-4C0A-9E21-6D1C0B4122E3}" type="slidenum">
              <a:rPr lang="ru-RU" smtClean="0"/>
              <a:pPr/>
              <a:t>‹#›</a:t>
            </a:fld>
            <a:endParaRPr lang="ru-RU"/>
          </a:p>
        </p:txBody>
      </p:sp>
    </p:spTree>
    <p:extLst>
      <p:ext uri="{BB962C8B-B14F-4D97-AF65-F5344CB8AC3E}">
        <p14:creationId xmlns="" xmlns:p14="http://schemas.microsoft.com/office/powerpoint/2010/main" val="74690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CD2BAA-4E71-4D43-8DEA-45B59FD6C02D}"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3DB753-EAAD-4C0A-9E21-6D1C0B4122E3}" type="slidenum">
              <a:rPr lang="ru-RU" smtClean="0"/>
              <a:pPr/>
              <a:t>‹#›</a:t>
            </a:fld>
            <a:endParaRPr lang="ru-RU"/>
          </a:p>
        </p:txBody>
      </p:sp>
    </p:spTree>
    <p:extLst>
      <p:ext uri="{BB962C8B-B14F-4D97-AF65-F5344CB8AC3E}">
        <p14:creationId xmlns="" xmlns:p14="http://schemas.microsoft.com/office/powerpoint/2010/main" val="4075621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CD2BAA-4E71-4D43-8DEA-45B59FD6C02D}"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3DB753-EAAD-4C0A-9E21-6D1C0B4122E3}" type="slidenum">
              <a:rPr lang="ru-RU" smtClean="0"/>
              <a:pPr/>
              <a:t>‹#›</a:t>
            </a:fld>
            <a:endParaRPr lang="ru-RU"/>
          </a:p>
        </p:txBody>
      </p:sp>
    </p:spTree>
    <p:extLst>
      <p:ext uri="{BB962C8B-B14F-4D97-AF65-F5344CB8AC3E}">
        <p14:creationId xmlns="" xmlns:p14="http://schemas.microsoft.com/office/powerpoint/2010/main" val="27522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01.04.2016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11903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01.04.2016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934256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01.04.2016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32635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01.04.2016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168965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01.04.2016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285188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01.04.2016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834984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01.04.2016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36806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01.04.2016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90196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CD2BAA-4E71-4D43-8DEA-45B59FD6C02D}"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3DB753-EAAD-4C0A-9E21-6D1C0B4122E3}" type="slidenum">
              <a:rPr lang="ru-RU" smtClean="0"/>
              <a:pPr/>
              <a:t>‹#›</a:t>
            </a:fld>
            <a:endParaRPr lang="ru-RU"/>
          </a:p>
        </p:txBody>
      </p:sp>
    </p:spTree>
    <p:extLst>
      <p:ext uri="{BB962C8B-B14F-4D97-AF65-F5344CB8AC3E}">
        <p14:creationId xmlns="" xmlns:p14="http://schemas.microsoft.com/office/powerpoint/2010/main" val="2812074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01.04.2016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128165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01.04.2016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019296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01.04.2016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064220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extLst>
      <p:ext uri="{BB962C8B-B14F-4D97-AF65-F5344CB8AC3E}">
        <p14:creationId xmlns="" xmlns:p14="http://schemas.microsoft.com/office/powerpoint/2010/main" val="3542108748"/>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595330356"/>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 xmlns:p14="http://schemas.microsoft.com/office/powerpoint/2010/main" val="1006732237"/>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347246556"/>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1999613400"/>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 xmlns:p14="http://schemas.microsoft.com/office/powerpoint/2010/main" val="3189798378"/>
      </p:ext>
    </p:extLst>
  </p:cSld>
  <p:clrMapOvr>
    <a:masterClrMapping/>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98446491"/>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8CD2BAA-4E71-4D43-8DEA-45B59FD6C02D}"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03DB753-EAAD-4C0A-9E21-6D1C0B4122E3}" type="slidenum">
              <a:rPr lang="ru-RU" smtClean="0"/>
              <a:pPr/>
              <a:t>‹#›</a:t>
            </a:fld>
            <a:endParaRPr lang="ru-RU"/>
          </a:p>
        </p:txBody>
      </p:sp>
    </p:spTree>
    <p:extLst>
      <p:ext uri="{BB962C8B-B14F-4D97-AF65-F5344CB8AC3E}">
        <p14:creationId xmlns="" xmlns:p14="http://schemas.microsoft.com/office/powerpoint/2010/main" val="23051810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2046941245"/>
      </p:ext>
    </p:extLst>
  </p:cSld>
  <p:clrMapOvr>
    <a:masterClrMapping/>
  </p:clrMapOvr>
  <p:transition>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1109853330"/>
      </p:ext>
    </p:extLst>
  </p:cSld>
  <p:clrMapOvr>
    <a:masterClrMapping/>
  </p:clrMapOvr>
  <p:transition>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2759771009"/>
      </p:ext>
    </p:extLst>
  </p:cSld>
  <p:clrMapOvr>
    <a:masterClrMapping/>
  </p:clrMapOvr>
  <p:transition>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72300" y="476250"/>
            <a:ext cx="2171700" cy="564991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76250"/>
            <a:ext cx="6362700" cy="564991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4110115813"/>
      </p:ext>
    </p:extLst>
  </p:cSld>
  <p:clrMapOvr>
    <a:masterClrMapping/>
  </p:clrMapOvr>
  <p:transition>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188" y="476250"/>
            <a:ext cx="8532812" cy="71913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2245744933"/>
      </p:ext>
    </p:extLst>
  </p:cSld>
  <p:clrMapOvr>
    <a:masterClrMapping/>
  </p:clrMapOvr>
  <p:transition>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01.04.2016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8CD2BAA-4E71-4D43-8DEA-45B59FD6C02D}" type="datetimeFigureOut">
              <a:rPr lang="ru-RU" smtClean="0"/>
              <a:pPr/>
              <a:t>01.04.2016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3DB753-EAAD-4C0A-9E21-6D1C0B4122E3}" type="slidenum">
              <a:rPr lang="ru-RU" smtClean="0"/>
              <a:pPr/>
              <a:t>‹#›</a:t>
            </a:fld>
            <a:endParaRPr lang="ru-RU"/>
          </a:p>
        </p:txBody>
      </p:sp>
    </p:spTree>
    <p:extLst>
      <p:ext uri="{BB962C8B-B14F-4D97-AF65-F5344CB8AC3E}">
        <p14:creationId xmlns="" xmlns:p14="http://schemas.microsoft.com/office/powerpoint/2010/main" val="41745184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01.04.2016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01.04.2016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8CD2BAA-4E71-4D43-8DEA-45B59FD6C02D}" type="datetimeFigureOut">
              <a:rPr lang="ru-RU" smtClean="0"/>
              <a:pPr/>
              <a:t>01.04.2016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03DB753-EAAD-4C0A-9E21-6D1C0B4122E3}" type="slidenum">
              <a:rPr lang="ru-RU" smtClean="0"/>
              <a:pPr/>
              <a:t>‹#›</a:t>
            </a:fld>
            <a:endParaRPr lang="ru-RU"/>
          </a:p>
        </p:txBody>
      </p:sp>
    </p:spTree>
    <p:extLst>
      <p:ext uri="{BB962C8B-B14F-4D97-AF65-F5344CB8AC3E}">
        <p14:creationId xmlns="" xmlns:p14="http://schemas.microsoft.com/office/powerpoint/2010/main" val="304670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8CD2BAA-4E71-4D43-8DEA-45B59FD6C02D}" type="datetimeFigureOut">
              <a:rPr lang="ru-RU" smtClean="0"/>
              <a:pPr/>
              <a:t>01.04.2016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03DB753-EAAD-4C0A-9E21-6D1C0B4122E3}" type="slidenum">
              <a:rPr lang="ru-RU" smtClean="0"/>
              <a:pPr/>
              <a:t>‹#›</a:t>
            </a:fld>
            <a:endParaRPr lang="ru-RU"/>
          </a:p>
        </p:txBody>
      </p:sp>
    </p:spTree>
    <p:extLst>
      <p:ext uri="{BB962C8B-B14F-4D97-AF65-F5344CB8AC3E}">
        <p14:creationId xmlns="" xmlns:p14="http://schemas.microsoft.com/office/powerpoint/2010/main" val="33678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CD2BAA-4E71-4D43-8DEA-45B59FD6C02D}" type="datetimeFigureOut">
              <a:rPr lang="ru-RU" smtClean="0"/>
              <a:pPr/>
              <a:t>01.04.2016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03DB753-EAAD-4C0A-9E21-6D1C0B4122E3}" type="slidenum">
              <a:rPr lang="ru-RU" smtClean="0"/>
              <a:pPr/>
              <a:t>‹#›</a:t>
            </a:fld>
            <a:endParaRPr lang="ru-RU"/>
          </a:p>
        </p:txBody>
      </p:sp>
    </p:spTree>
    <p:extLst>
      <p:ext uri="{BB962C8B-B14F-4D97-AF65-F5344CB8AC3E}">
        <p14:creationId xmlns="" xmlns:p14="http://schemas.microsoft.com/office/powerpoint/2010/main" val="124717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CD2BAA-4E71-4D43-8DEA-45B59FD6C02D}" type="datetimeFigureOut">
              <a:rPr lang="ru-RU" smtClean="0"/>
              <a:pPr/>
              <a:t>01.04.2016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3DB753-EAAD-4C0A-9E21-6D1C0B4122E3}" type="slidenum">
              <a:rPr lang="ru-RU" smtClean="0"/>
              <a:pPr/>
              <a:t>‹#›</a:t>
            </a:fld>
            <a:endParaRPr lang="ru-RU"/>
          </a:p>
        </p:txBody>
      </p:sp>
    </p:spTree>
    <p:extLst>
      <p:ext uri="{BB962C8B-B14F-4D97-AF65-F5344CB8AC3E}">
        <p14:creationId xmlns="" xmlns:p14="http://schemas.microsoft.com/office/powerpoint/2010/main" val="3433258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CD2BAA-4E71-4D43-8DEA-45B59FD6C02D}" type="datetimeFigureOut">
              <a:rPr lang="ru-RU" smtClean="0"/>
              <a:pPr/>
              <a:t>01.04.2016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03DB753-EAAD-4C0A-9E21-6D1C0B4122E3}" type="slidenum">
              <a:rPr lang="ru-RU" smtClean="0"/>
              <a:pPr/>
              <a:t>‹#›</a:t>
            </a:fld>
            <a:endParaRPr lang="ru-RU"/>
          </a:p>
        </p:txBody>
      </p:sp>
    </p:spTree>
    <p:extLst>
      <p:ext uri="{BB962C8B-B14F-4D97-AF65-F5344CB8AC3E}">
        <p14:creationId xmlns="" xmlns:p14="http://schemas.microsoft.com/office/powerpoint/2010/main" val="219456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D2BAA-4E71-4D43-8DEA-45B59FD6C02D}" type="datetimeFigureOut">
              <a:rPr lang="ru-RU" smtClean="0"/>
              <a:pPr/>
              <a:t>01.04.2016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DB753-EAAD-4C0A-9E21-6D1C0B4122E3}" type="slidenum">
              <a:rPr lang="ru-RU" smtClean="0"/>
              <a:pPr/>
              <a:t>‹#›</a:t>
            </a:fld>
            <a:endParaRPr lang="ru-RU"/>
          </a:p>
        </p:txBody>
      </p:sp>
    </p:spTree>
    <p:extLst>
      <p:ext uri="{BB962C8B-B14F-4D97-AF65-F5344CB8AC3E}">
        <p14:creationId xmlns="" xmlns:p14="http://schemas.microsoft.com/office/powerpoint/2010/main" val="561410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01.04.2016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879834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noChangeShapeType="1"/>
          </p:cNvSpPr>
          <p:nvPr userDrawn="1"/>
        </p:nvSpPr>
        <p:spPr bwMode="auto">
          <a:xfrm>
            <a:off x="0" y="0"/>
            <a:ext cx="9144000" cy="476250"/>
          </a:xfrm>
          <a:prstGeom prst="rect">
            <a:avLst/>
          </a:prstGeom>
          <a:solidFill>
            <a:srgbClr val="709494"/>
          </a:solidFill>
          <a:ln>
            <a:noFill/>
          </a:ln>
          <a:extLst>
            <a:ext uri="{91240B29-F687-4F45-9708-019B960494DF}">
              <a14:hiddenLine xmlns="" xmlns:a14="http://schemas.microsoft.com/office/drawing/2010/main" w="9525" algn="in">
                <a:solidFill>
                  <a:srgbClr val="000000"/>
                </a:solidFill>
                <a:miter lim="800000"/>
                <a:headEnd/>
                <a:tailEnd/>
              </a14:hiddenLine>
            </a:ext>
          </a:extLst>
        </p:spPr>
        <p:txBody>
          <a:bodyPr lIns="36576" tIns="36576" rIns="36576" bIns="36576"/>
          <a:lstStyle/>
          <a:p>
            <a:pPr fontAlgn="base">
              <a:spcBef>
                <a:spcPct val="0"/>
              </a:spcBef>
              <a:spcAft>
                <a:spcPct val="0"/>
              </a:spcAft>
            </a:pPr>
            <a:endParaRPr lang="ru-RU">
              <a:solidFill>
                <a:srgbClr val="000000"/>
              </a:solidFill>
            </a:endParaRPr>
          </a:p>
        </p:txBody>
      </p:sp>
      <p:sp>
        <p:nvSpPr>
          <p:cNvPr id="2051" name="Rectangle 3"/>
          <p:cNvSpPr>
            <a:spLocks noChangeArrowheads="1" noChangeShapeType="1"/>
          </p:cNvSpPr>
          <p:nvPr userDrawn="1"/>
        </p:nvSpPr>
        <p:spPr bwMode="auto">
          <a:xfrm>
            <a:off x="0" y="6021388"/>
            <a:ext cx="9144000" cy="836612"/>
          </a:xfrm>
          <a:prstGeom prst="rect">
            <a:avLst/>
          </a:prstGeom>
          <a:solidFill>
            <a:srgbClr val="FFCC33"/>
          </a:solidFill>
          <a:ln>
            <a:noFill/>
          </a:ln>
          <a:extLst>
            <a:ext uri="{91240B29-F687-4F45-9708-019B960494DF}">
              <a14:hiddenLine xmlns="" xmlns:a14="http://schemas.microsoft.com/office/drawing/2010/main" w="3175" algn="in">
                <a:solidFill>
                  <a:srgbClr val="000000"/>
                </a:solidFill>
                <a:miter lim="800000"/>
                <a:headEnd/>
                <a:tailEnd/>
              </a14:hiddenLine>
            </a:ext>
          </a:extLst>
        </p:spPr>
        <p:txBody>
          <a:bodyPr lIns="36576" tIns="36576" rIns="36576" bIns="36576"/>
          <a:lstStyle/>
          <a:p>
            <a:pPr fontAlgn="base">
              <a:spcBef>
                <a:spcPct val="0"/>
              </a:spcBef>
              <a:spcAft>
                <a:spcPct val="0"/>
              </a:spcAft>
            </a:pPr>
            <a:endParaRPr lang="ru-RU">
              <a:solidFill>
                <a:srgbClr val="000000"/>
              </a:solidFill>
            </a:endParaRPr>
          </a:p>
        </p:txBody>
      </p:sp>
      <p:sp>
        <p:nvSpPr>
          <p:cNvPr id="2052" name="Rectangle 4"/>
          <p:cNvSpPr>
            <a:spLocks noGrp="1" noChangeArrowheads="1"/>
          </p:cNvSpPr>
          <p:nvPr>
            <p:ph type="title"/>
          </p:nvPr>
        </p:nvSpPr>
        <p:spPr bwMode="auto">
          <a:xfrm>
            <a:off x="611188" y="476250"/>
            <a:ext cx="8532812" cy="71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Tree>
    <p:extLst>
      <p:ext uri="{BB962C8B-B14F-4D97-AF65-F5344CB8AC3E}">
        <p14:creationId xmlns="" xmlns:p14="http://schemas.microsoft.com/office/powerpoint/2010/main" val="26680752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zoom/>
  </p:transition>
  <p:txStyles>
    <p:titleStyle>
      <a:lvl1pPr algn="ctr" rtl="0" eaLnBrk="0" fontAlgn="base" hangingPunct="0">
        <a:spcBef>
          <a:spcPct val="0"/>
        </a:spcBef>
        <a:spcAft>
          <a:spcPct val="0"/>
        </a:spcAft>
        <a:defRPr sz="4400">
          <a:solidFill>
            <a:srgbClr val="800000"/>
          </a:solidFill>
          <a:latin typeface="+mj-lt"/>
          <a:ea typeface="+mj-ea"/>
          <a:cs typeface="+mj-cs"/>
        </a:defRPr>
      </a:lvl1pPr>
      <a:lvl2pPr algn="ctr" rtl="0" eaLnBrk="0" fontAlgn="base" hangingPunct="0">
        <a:spcBef>
          <a:spcPct val="0"/>
        </a:spcBef>
        <a:spcAft>
          <a:spcPct val="0"/>
        </a:spcAft>
        <a:defRPr sz="4400">
          <a:solidFill>
            <a:srgbClr val="800000"/>
          </a:solidFill>
          <a:latin typeface="Arial" charset="0"/>
        </a:defRPr>
      </a:lvl2pPr>
      <a:lvl3pPr algn="ctr" rtl="0" eaLnBrk="0" fontAlgn="base" hangingPunct="0">
        <a:spcBef>
          <a:spcPct val="0"/>
        </a:spcBef>
        <a:spcAft>
          <a:spcPct val="0"/>
        </a:spcAft>
        <a:defRPr sz="4400">
          <a:solidFill>
            <a:srgbClr val="800000"/>
          </a:solidFill>
          <a:latin typeface="Arial" charset="0"/>
        </a:defRPr>
      </a:lvl3pPr>
      <a:lvl4pPr algn="ctr" rtl="0" eaLnBrk="0" fontAlgn="base" hangingPunct="0">
        <a:spcBef>
          <a:spcPct val="0"/>
        </a:spcBef>
        <a:spcAft>
          <a:spcPct val="0"/>
        </a:spcAft>
        <a:defRPr sz="4400">
          <a:solidFill>
            <a:srgbClr val="800000"/>
          </a:solidFill>
          <a:latin typeface="Arial" charset="0"/>
        </a:defRPr>
      </a:lvl4pPr>
      <a:lvl5pPr algn="ctr" rtl="0" eaLnBrk="0" fontAlgn="base" hangingPunct="0">
        <a:spcBef>
          <a:spcPct val="0"/>
        </a:spcBef>
        <a:spcAft>
          <a:spcPct val="0"/>
        </a:spcAft>
        <a:defRPr sz="4400">
          <a:solidFill>
            <a:srgbClr val="800000"/>
          </a:solidFill>
          <a:latin typeface="Arial" charset="0"/>
        </a:defRPr>
      </a:lvl5pPr>
      <a:lvl6pPr marL="457200" algn="ctr" rtl="0" fontAlgn="base">
        <a:spcBef>
          <a:spcPct val="0"/>
        </a:spcBef>
        <a:spcAft>
          <a:spcPct val="0"/>
        </a:spcAft>
        <a:defRPr sz="4400">
          <a:solidFill>
            <a:srgbClr val="800000"/>
          </a:solidFill>
          <a:latin typeface="Arial" charset="0"/>
        </a:defRPr>
      </a:lvl6pPr>
      <a:lvl7pPr marL="914400" algn="ctr" rtl="0" fontAlgn="base">
        <a:spcBef>
          <a:spcPct val="0"/>
        </a:spcBef>
        <a:spcAft>
          <a:spcPct val="0"/>
        </a:spcAft>
        <a:defRPr sz="4400">
          <a:solidFill>
            <a:srgbClr val="800000"/>
          </a:solidFill>
          <a:latin typeface="Arial" charset="0"/>
        </a:defRPr>
      </a:lvl7pPr>
      <a:lvl8pPr marL="1371600" algn="ctr" rtl="0" fontAlgn="base">
        <a:spcBef>
          <a:spcPct val="0"/>
        </a:spcBef>
        <a:spcAft>
          <a:spcPct val="0"/>
        </a:spcAft>
        <a:defRPr sz="4400">
          <a:solidFill>
            <a:srgbClr val="800000"/>
          </a:solidFill>
          <a:latin typeface="Arial" charset="0"/>
        </a:defRPr>
      </a:lvl8pPr>
      <a:lvl9pPr marL="1828800" algn="ctr" rtl="0" fontAlgn="base">
        <a:spcBef>
          <a:spcPct val="0"/>
        </a:spcBef>
        <a:spcAft>
          <a:spcPct val="0"/>
        </a:spcAft>
        <a:defRPr sz="4400">
          <a:solidFill>
            <a:srgbClr val="80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01.04.2016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21.png"/><Relationship Id="rId10" Type="http://schemas.openxmlformats.org/officeDocument/2006/relationships/image" Target="../media/image28.png"/><Relationship Id="rId4" Type="http://schemas.openxmlformats.org/officeDocument/2006/relationships/image" Target="../media/image20.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9.png"/><Relationship Id="rId5" Type="http://schemas.openxmlformats.org/officeDocument/2006/relationships/image" Target="../media/image21.png"/><Relationship Id="rId10" Type="http://schemas.openxmlformats.org/officeDocument/2006/relationships/image" Target="../media/image28.png"/><Relationship Id="rId4" Type="http://schemas.openxmlformats.org/officeDocument/2006/relationships/image" Target="../media/image20.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oleObject" Target="../embeddings/_____Microsoft_Office_Excel_97-20031.xls"/></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73472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Скругленная соединительная линия 22"/>
          <p:cNvCxnSpPr/>
          <p:nvPr/>
        </p:nvCxnSpPr>
        <p:spPr>
          <a:xfrm rot="10800000">
            <a:off x="3491884" y="2276875"/>
            <a:ext cx="741114" cy="517561"/>
          </a:xfrm>
          <a:prstGeom prst="curved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Скругленная соединительная линия 23"/>
          <p:cNvCxnSpPr/>
          <p:nvPr/>
        </p:nvCxnSpPr>
        <p:spPr>
          <a:xfrm rot="10800000" flipV="1">
            <a:off x="3275857" y="3113448"/>
            <a:ext cx="1064485" cy="383637"/>
          </a:xfrm>
          <a:prstGeom prst="curved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Скругленная соединительная линия 24"/>
          <p:cNvCxnSpPr/>
          <p:nvPr/>
        </p:nvCxnSpPr>
        <p:spPr>
          <a:xfrm flipV="1">
            <a:off x="4963499" y="2514716"/>
            <a:ext cx="476138" cy="218018"/>
          </a:xfrm>
          <a:prstGeom prst="curved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Скругленная соединительная линия 36"/>
          <p:cNvCxnSpPr/>
          <p:nvPr/>
        </p:nvCxnSpPr>
        <p:spPr>
          <a:xfrm rot="10800000" flipV="1">
            <a:off x="2302153" y="3704258"/>
            <a:ext cx="2038189" cy="289812"/>
          </a:xfrm>
          <a:prstGeom prst="curved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Скругленная соединительная линия 37"/>
          <p:cNvCxnSpPr>
            <a:endCxn id="29" idx="0"/>
          </p:cNvCxnSpPr>
          <p:nvPr/>
        </p:nvCxnSpPr>
        <p:spPr>
          <a:xfrm rot="5400000">
            <a:off x="3469493" y="4338023"/>
            <a:ext cx="997245" cy="483910"/>
          </a:xfrm>
          <a:prstGeom prst="curved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Скругленная соединительная линия 38"/>
          <p:cNvCxnSpPr/>
          <p:nvPr/>
        </p:nvCxnSpPr>
        <p:spPr>
          <a:xfrm rot="16200000" flipH="1">
            <a:off x="4373770" y="4350704"/>
            <a:ext cx="1240617" cy="583062"/>
          </a:xfrm>
          <a:prstGeom prst="curved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Скругленная соединительная линия 39"/>
          <p:cNvCxnSpPr/>
          <p:nvPr/>
        </p:nvCxnSpPr>
        <p:spPr>
          <a:xfrm rot="5400000" flipH="1" flipV="1">
            <a:off x="4046671" y="1932071"/>
            <a:ext cx="1094158" cy="603555"/>
          </a:xfrm>
          <a:prstGeom prst="curved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Скругленная соединительная линия 40"/>
          <p:cNvCxnSpPr/>
          <p:nvPr/>
        </p:nvCxnSpPr>
        <p:spPr>
          <a:xfrm flipV="1">
            <a:off x="5407882" y="3345002"/>
            <a:ext cx="709618" cy="116044"/>
          </a:xfrm>
          <a:prstGeom prst="curved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Скругленная соединительная линия 41"/>
          <p:cNvCxnSpPr>
            <a:endCxn id="14" idx="1"/>
          </p:cNvCxnSpPr>
          <p:nvPr/>
        </p:nvCxnSpPr>
        <p:spPr>
          <a:xfrm rot="16200000" flipH="1">
            <a:off x="5001907" y="3952495"/>
            <a:ext cx="611197" cy="475916"/>
          </a:xfrm>
          <a:prstGeom prst="curved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Овал 35"/>
          <p:cNvSpPr/>
          <p:nvPr/>
        </p:nvSpPr>
        <p:spPr>
          <a:xfrm>
            <a:off x="3822686" y="2683977"/>
            <a:ext cx="1759720" cy="1515250"/>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ru-RU" dirty="0" smtClean="0">
                <a:solidFill>
                  <a:schemeClr val="bg1"/>
                </a:solidFill>
              </a:rPr>
              <a:t> </a:t>
            </a:r>
            <a:r>
              <a:rPr lang="ru-RU" b="1" dirty="0" smtClean="0">
                <a:solidFill>
                  <a:schemeClr val="bg1"/>
                </a:solidFill>
              </a:rPr>
              <a:t>4683</a:t>
            </a:r>
          </a:p>
          <a:p>
            <a:pPr algn="ctr"/>
            <a:r>
              <a:rPr lang="ru-RU" b="1" dirty="0" smtClean="0">
                <a:solidFill>
                  <a:schemeClr val="bg1"/>
                </a:solidFill>
              </a:rPr>
              <a:t>ученика</a:t>
            </a:r>
            <a:endParaRPr lang="ru-RU" b="1" dirty="0">
              <a:solidFill>
                <a:schemeClr val="bg1"/>
              </a:solidFill>
            </a:endParaRPr>
          </a:p>
          <a:p>
            <a:pPr algn="ctr"/>
            <a:endParaRPr lang="ru-RU" dirty="0">
              <a:solidFill>
                <a:schemeClr val="bg1"/>
              </a:solidFill>
            </a:endParaRPr>
          </a:p>
        </p:txBody>
      </p:sp>
      <p:pic>
        <p:nvPicPr>
          <p:cNvPr id="7" name="Picture 7" descr="Z:\Ситников\зональное_март_2016_Друпповой\картинки оформление\6.png"/>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a:stretch/>
        </p:blipFill>
        <p:spPr bwMode="auto">
          <a:xfrm>
            <a:off x="5424356" y="2256421"/>
            <a:ext cx="1491344" cy="74969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8" descr="Z:\Ситников\зональное_март_2016_Друпповой\картинки оформление\5.png"/>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4716016" y="1096492"/>
            <a:ext cx="1660062" cy="71932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Z:\Ситников\зональное_март_2016_Друпповой\картинки оформление\1.png"/>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795627" y="1409559"/>
            <a:ext cx="1480457" cy="719328"/>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3" descr="Z:\Ситников\зональное_март_2016_Друпповой\картинки оформление\2.png"/>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173088" y="2514716"/>
            <a:ext cx="1620381" cy="77210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4" descr="Z:\Ситников\зональное_март_2016_Друпповой\картинки оформление\3.png"/>
          <p:cNvPicPr>
            <a:picLocks noChangeAspect="1" noChangeArrowheads="1"/>
          </p:cNvPicPr>
          <p:nvPr/>
        </p:nvPicPr>
        <p:blipFill rotWithShape="1">
          <a:blip r:embed="rId7" cstate="email">
            <a:extLst>
              <a:ext uri="{28A0092B-C50C-407E-A947-70E740481C1C}">
                <a14:useLocalDpi xmlns="" xmlns:a14="http://schemas.microsoft.com/office/drawing/2010/main" val="0"/>
              </a:ext>
            </a:extLst>
          </a:blip>
          <a:srcRect/>
          <a:stretch/>
        </p:blipFill>
        <p:spPr bwMode="auto">
          <a:xfrm>
            <a:off x="173088" y="3776190"/>
            <a:ext cx="1717344" cy="588914"/>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5" descr="Z:\Ситников\зональное_март_2016_Друпповой\картинки оформление\4.png"/>
          <p:cNvPicPr>
            <a:picLocks noChangeAspect="1" noChangeArrowheads="1"/>
          </p:cNvPicPr>
          <p:nvPr/>
        </p:nvPicPr>
        <p:blipFill rotWithShape="1">
          <a:blip r:embed="rId8" cstate="email">
            <a:extLst>
              <a:ext uri="{28A0092B-C50C-407E-A947-70E740481C1C}">
                <a14:useLocalDpi xmlns="" xmlns:a14="http://schemas.microsoft.com/office/drawing/2010/main" val="0"/>
              </a:ext>
            </a:extLst>
          </a:blip>
          <a:srcRect/>
          <a:stretch/>
        </p:blipFill>
        <p:spPr bwMode="auto">
          <a:xfrm>
            <a:off x="1097371" y="4813192"/>
            <a:ext cx="2220685" cy="755912"/>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Z:\Ситников\зональное_март_2016_Друпповой\картинки оформление\7.png"/>
          <p:cNvPicPr>
            <a:picLocks noChangeAspect="1" noChangeArrowheads="1"/>
          </p:cNvPicPr>
          <p:nvPr/>
        </p:nvPicPr>
        <p:blipFill rotWithShape="1">
          <a:blip r:embed="rId9" cstate="email">
            <a:extLst>
              <a:ext uri="{28A0092B-C50C-407E-A947-70E740481C1C}">
                <a14:useLocalDpi xmlns="" xmlns:a14="http://schemas.microsoft.com/office/drawing/2010/main" val="0"/>
              </a:ext>
            </a:extLst>
          </a:blip>
          <a:srcRect/>
          <a:stretch/>
        </p:blipFill>
        <p:spPr bwMode="auto">
          <a:xfrm>
            <a:off x="6117498" y="3220888"/>
            <a:ext cx="1853255" cy="576762"/>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3" descr="Z:\Ситников\зональное_март_2016_Друпповой\картинки оформление\8.png"/>
          <p:cNvPicPr>
            <a:picLocks noChangeAspect="1" noChangeArrowheads="1"/>
          </p:cNvPicPr>
          <p:nvPr/>
        </p:nvPicPr>
        <p:blipFill rotWithShape="1">
          <a:blip r:embed="rId10" cstate="email">
            <a:extLst>
              <a:ext uri="{28A0092B-C50C-407E-A947-70E740481C1C}">
                <a14:useLocalDpi xmlns="" xmlns:a14="http://schemas.microsoft.com/office/drawing/2010/main" val="0"/>
              </a:ext>
            </a:extLst>
          </a:blip>
          <a:srcRect/>
          <a:stretch/>
        </p:blipFill>
        <p:spPr bwMode="auto">
          <a:xfrm>
            <a:off x="5545463" y="4131854"/>
            <a:ext cx="2153876" cy="728396"/>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4" descr="Z:\Ситников\зональное_март_2016_Друпповой\картинки оформление\9.png"/>
          <p:cNvPicPr>
            <a:picLocks noChangeAspect="1" noChangeArrowheads="1"/>
          </p:cNvPicPr>
          <p:nvPr/>
        </p:nvPicPr>
        <p:blipFill rotWithShape="1">
          <a:blip r:embed="rId11" cstate="email">
            <a:extLst>
              <a:ext uri="{28A0092B-C50C-407E-A947-70E740481C1C}">
                <a14:useLocalDpi xmlns="" xmlns:a14="http://schemas.microsoft.com/office/drawing/2010/main" val="0"/>
              </a:ext>
            </a:extLst>
          </a:blip>
          <a:srcRect/>
          <a:stretch/>
        </p:blipFill>
        <p:spPr bwMode="auto">
          <a:xfrm>
            <a:off x="4855091" y="5296498"/>
            <a:ext cx="2060609" cy="618548"/>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Прямоугольник 25"/>
          <p:cNvSpPr/>
          <p:nvPr/>
        </p:nvSpPr>
        <p:spPr>
          <a:xfrm>
            <a:off x="867635" y="1667835"/>
            <a:ext cx="4572000" cy="923330"/>
          </a:xfrm>
          <a:prstGeom prst="rect">
            <a:avLst/>
          </a:prstGeom>
        </p:spPr>
        <p:txBody>
          <a:bodyPr>
            <a:spAutoFit/>
          </a:bodyPr>
          <a:lstStyle/>
          <a:p>
            <a:pPr marL="88900" eaLnBrk="0" hangingPunct="0">
              <a:tabLst>
                <a:tab pos="268288" algn="l"/>
              </a:tabLst>
              <a:defRPr/>
            </a:pPr>
            <a:r>
              <a:rPr lang="ru-RU" b="1" dirty="0">
                <a:solidFill>
                  <a:srgbClr val="C00000"/>
                </a:solidFill>
              </a:rPr>
              <a:t>Краевые площадки (пилоты): </a:t>
            </a:r>
          </a:p>
          <a:p>
            <a:pPr marL="88900" eaLnBrk="0" hangingPunct="0">
              <a:buFont typeface="Arial" pitchFamily="34" charset="0"/>
              <a:buChar char="•"/>
              <a:tabLst>
                <a:tab pos="268288" algn="l"/>
              </a:tabLst>
              <a:defRPr/>
            </a:pPr>
            <a:r>
              <a:rPr lang="ru-RU" dirty="0"/>
              <a:t>по введению ФГОС ООО</a:t>
            </a:r>
          </a:p>
          <a:p>
            <a:pPr marL="88900" eaLnBrk="0" hangingPunct="0">
              <a:tabLst>
                <a:tab pos="268288" algn="l"/>
              </a:tabLst>
              <a:defRPr/>
            </a:pPr>
            <a:r>
              <a:rPr lang="ru-RU" dirty="0"/>
              <a:t> «ТМК ОУ «ДСШ№1»</a:t>
            </a:r>
          </a:p>
        </p:txBody>
      </p:sp>
      <p:sp>
        <p:nvSpPr>
          <p:cNvPr id="27" name="Прямоугольник 26"/>
          <p:cNvSpPr/>
          <p:nvPr/>
        </p:nvSpPr>
        <p:spPr>
          <a:xfrm>
            <a:off x="251520" y="2780928"/>
            <a:ext cx="4572000" cy="923330"/>
          </a:xfrm>
          <a:prstGeom prst="rect">
            <a:avLst/>
          </a:prstGeom>
        </p:spPr>
        <p:txBody>
          <a:bodyPr>
            <a:spAutoFit/>
          </a:bodyPr>
          <a:lstStyle/>
          <a:p>
            <a:pPr marL="88900" eaLnBrk="0" hangingPunct="0">
              <a:tabLst>
                <a:tab pos="268288" algn="l"/>
              </a:tabLst>
              <a:defRPr/>
            </a:pPr>
            <a:r>
              <a:rPr lang="ru-RU" b="1" dirty="0">
                <a:solidFill>
                  <a:srgbClr val="C00000"/>
                </a:solidFill>
              </a:rPr>
              <a:t>Краевые площадки (пилоты): </a:t>
            </a:r>
          </a:p>
          <a:p>
            <a:pPr marL="88900" eaLnBrk="0" hangingPunct="0">
              <a:buFont typeface="Arial" pitchFamily="34" charset="0"/>
              <a:buChar char="•"/>
              <a:tabLst>
                <a:tab pos="268288" algn="l"/>
              </a:tabLst>
              <a:defRPr/>
            </a:pPr>
            <a:r>
              <a:rPr lang="ru-RU" b="1" dirty="0"/>
              <a:t>по введению </a:t>
            </a:r>
            <a:r>
              <a:rPr lang="ru-RU" b="1" dirty="0" err="1"/>
              <a:t>профстандарта</a:t>
            </a:r>
            <a:endParaRPr lang="ru-RU" b="1" dirty="0"/>
          </a:p>
          <a:p>
            <a:pPr marL="88900" eaLnBrk="0" hangingPunct="0">
              <a:tabLst>
                <a:tab pos="268288" algn="l"/>
              </a:tabLst>
              <a:defRPr/>
            </a:pPr>
            <a:r>
              <a:rPr lang="ru-RU" b="1" dirty="0"/>
              <a:t>– «Дудинская гимназия»</a:t>
            </a:r>
          </a:p>
        </p:txBody>
      </p:sp>
      <p:sp>
        <p:nvSpPr>
          <p:cNvPr id="28" name="Прямоугольник 27"/>
          <p:cNvSpPr/>
          <p:nvPr/>
        </p:nvSpPr>
        <p:spPr>
          <a:xfrm>
            <a:off x="323528" y="3884855"/>
            <a:ext cx="4572000" cy="1200329"/>
          </a:xfrm>
          <a:prstGeom prst="rect">
            <a:avLst/>
          </a:prstGeom>
        </p:spPr>
        <p:txBody>
          <a:bodyPr>
            <a:spAutoFit/>
          </a:bodyPr>
          <a:lstStyle/>
          <a:p>
            <a:pPr marL="88900" eaLnBrk="0" hangingPunct="0">
              <a:tabLst>
                <a:tab pos="268288" algn="l"/>
              </a:tabLst>
              <a:defRPr/>
            </a:pPr>
            <a:r>
              <a:rPr lang="ru-RU" b="1" dirty="0">
                <a:solidFill>
                  <a:srgbClr val="C00000"/>
                </a:solidFill>
              </a:rPr>
              <a:t>Краевые инновационные </a:t>
            </a:r>
            <a:r>
              <a:rPr lang="ru-RU" b="1" dirty="0" smtClean="0">
                <a:solidFill>
                  <a:srgbClr val="C00000"/>
                </a:solidFill>
              </a:rPr>
              <a:t>площадки</a:t>
            </a:r>
            <a:r>
              <a:rPr lang="ru-RU" b="1" dirty="0">
                <a:solidFill>
                  <a:srgbClr val="C00000"/>
                </a:solidFill>
              </a:rPr>
              <a:t>:</a:t>
            </a:r>
          </a:p>
          <a:p>
            <a:pPr marL="285750" indent="-285750">
              <a:defRPr/>
            </a:pPr>
            <a:r>
              <a:rPr lang="ru-RU" dirty="0"/>
              <a:t>Переход на коллективную </a:t>
            </a:r>
          </a:p>
          <a:p>
            <a:pPr>
              <a:defRPr/>
            </a:pPr>
            <a:r>
              <a:rPr lang="ru-RU" dirty="0"/>
              <a:t>организацию обучения детей </a:t>
            </a:r>
          </a:p>
          <a:p>
            <a:pPr>
              <a:defRPr/>
            </a:pPr>
            <a:r>
              <a:rPr lang="ru-RU" dirty="0"/>
              <a:t>кочевников (п. Носок, п. </a:t>
            </a:r>
            <a:r>
              <a:rPr lang="ru-RU" dirty="0" err="1"/>
              <a:t>Тухард</a:t>
            </a:r>
            <a:endParaRPr lang="ru-RU" dirty="0"/>
          </a:p>
        </p:txBody>
      </p:sp>
      <p:sp>
        <p:nvSpPr>
          <p:cNvPr id="29" name="Прямоугольник 28"/>
          <p:cNvSpPr/>
          <p:nvPr/>
        </p:nvSpPr>
        <p:spPr>
          <a:xfrm>
            <a:off x="1440160" y="5078601"/>
            <a:ext cx="4572000" cy="1374735"/>
          </a:xfrm>
          <a:prstGeom prst="rect">
            <a:avLst/>
          </a:prstGeom>
        </p:spPr>
        <p:txBody>
          <a:bodyPr>
            <a:spAutoFit/>
          </a:bodyPr>
          <a:lstStyle/>
          <a:p>
            <a:pPr marL="342900" indent="-342900">
              <a:lnSpc>
                <a:spcPts val="2500"/>
              </a:lnSpc>
              <a:buClr>
                <a:srgbClr val="FFFF00"/>
              </a:buClr>
              <a:buSzPct val="130000"/>
              <a:defRPr/>
            </a:pPr>
            <a:r>
              <a:rPr lang="ru-RU" b="1" dirty="0">
                <a:solidFill>
                  <a:srgbClr val="C00000"/>
                </a:solidFill>
              </a:rPr>
              <a:t>Муниципальные проекты:</a:t>
            </a:r>
          </a:p>
          <a:p>
            <a:pPr marL="342900" indent="-342900">
              <a:lnSpc>
                <a:spcPts val="2500"/>
              </a:lnSpc>
              <a:buClr>
                <a:srgbClr val="FFFF00"/>
              </a:buClr>
              <a:buSzPct val="130000"/>
              <a:defRPr/>
            </a:pPr>
            <a:r>
              <a:rPr lang="ru-RU" dirty="0"/>
              <a:t>«Кочевая школа» -2 места</a:t>
            </a:r>
          </a:p>
          <a:p>
            <a:pPr marL="342900" indent="-342900">
              <a:lnSpc>
                <a:spcPts val="2500"/>
              </a:lnSpc>
              <a:buClr>
                <a:srgbClr val="FFFF00"/>
              </a:buClr>
              <a:buSzPct val="130000"/>
              <a:defRPr/>
            </a:pPr>
            <a:r>
              <a:rPr lang="ru-RU" dirty="0"/>
              <a:t>Олимпиады по родным </a:t>
            </a:r>
          </a:p>
          <a:p>
            <a:pPr marL="342900" indent="-342900">
              <a:lnSpc>
                <a:spcPts val="2500"/>
              </a:lnSpc>
              <a:buClr>
                <a:srgbClr val="FFFF00"/>
              </a:buClr>
              <a:buSzPct val="130000"/>
              <a:defRPr/>
            </a:pPr>
            <a:r>
              <a:rPr lang="ru-RU" dirty="0"/>
              <a:t>языкам</a:t>
            </a:r>
          </a:p>
        </p:txBody>
      </p:sp>
      <p:sp>
        <p:nvSpPr>
          <p:cNvPr id="30" name="Прямоугольник 29"/>
          <p:cNvSpPr/>
          <p:nvPr/>
        </p:nvSpPr>
        <p:spPr>
          <a:xfrm>
            <a:off x="4860032" y="1353542"/>
            <a:ext cx="3409968" cy="923330"/>
          </a:xfrm>
          <a:prstGeom prst="rect">
            <a:avLst/>
          </a:prstGeom>
        </p:spPr>
        <p:txBody>
          <a:bodyPr wrap="square">
            <a:spAutoFit/>
          </a:bodyPr>
          <a:lstStyle/>
          <a:p>
            <a:pPr marL="88900" eaLnBrk="0" hangingPunct="0">
              <a:tabLst>
                <a:tab pos="268288" algn="l"/>
              </a:tabLst>
              <a:defRPr/>
            </a:pPr>
            <a:r>
              <a:rPr lang="ru-RU" b="1" dirty="0">
                <a:solidFill>
                  <a:srgbClr val="C00000"/>
                </a:solidFill>
              </a:rPr>
              <a:t>Муниципальные практики:</a:t>
            </a:r>
          </a:p>
          <a:p>
            <a:pPr marL="88900" eaLnBrk="0" hangingPunct="0">
              <a:tabLst>
                <a:tab pos="268288" algn="l"/>
              </a:tabLst>
              <a:defRPr/>
            </a:pPr>
            <a:r>
              <a:rPr lang="ru-RU" b="1" dirty="0"/>
              <a:t>Юридический класс</a:t>
            </a:r>
          </a:p>
          <a:p>
            <a:pPr marL="88900" eaLnBrk="0" hangingPunct="0">
              <a:tabLst>
                <a:tab pos="268288" algn="l"/>
              </a:tabLst>
              <a:defRPr/>
            </a:pPr>
            <a:r>
              <a:rPr lang="ru-RU" b="1" dirty="0"/>
              <a:t> – ТМК ОУ «ДСШ№3»</a:t>
            </a:r>
          </a:p>
        </p:txBody>
      </p:sp>
      <p:sp>
        <p:nvSpPr>
          <p:cNvPr id="31" name="Прямоугольник 30"/>
          <p:cNvSpPr/>
          <p:nvPr/>
        </p:nvSpPr>
        <p:spPr>
          <a:xfrm>
            <a:off x="5617456" y="2551106"/>
            <a:ext cx="3526544" cy="646331"/>
          </a:xfrm>
          <a:prstGeom prst="rect">
            <a:avLst/>
          </a:prstGeom>
        </p:spPr>
        <p:txBody>
          <a:bodyPr wrap="square">
            <a:spAutoFit/>
          </a:bodyPr>
          <a:lstStyle/>
          <a:p>
            <a:pPr marL="88900" eaLnBrk="0" hangingPunct="0">
              <a:tabLst>
                <a:tab pos="268288" algn="l"/>
              </a:tabLst>
              <a:defRPr/>
            </a:pPr>
            <a:r>
              <a:rPr lang="ru-RU" b="1" dirty="0">
                <a:solidFill>
                  <a:srgbClr val="C00000"/>
                </a:solidFill>
              </a:rPr>
              <a:t>Межмуниципальные проекты:</a:t>
            </a:r>
          </a:p>
          <a:p>
            <a:pPr marL="88900" eaLnBrk="0" hangingPunct="0">
              <a:tabLst>
                <a:tab pos="268288" algn="l"/>
              </a:tabLst>
              <a:defRPr/>
            </a:pPr>
            <a:r>
              <a:rPr lang="ru-RU" dirty="0"/>
              <a:t>«Я б в рабочие пошел»</a:t>
            </a:r>
          </a:p>
        </p:txBody>
      </p:sp>
      <p:sp>
        <p:nvSpPr>
          <p:cNvPr id="32" name="Прямоугольник 31"/>
          <p:cNvSpPr/>
          <p:nvPr/>
        </p:nvSpPr>
        <p:spPr>
          <a:xfrm>
            <a:off x="6264696" y="3297758"/>
            <a:ext cx="4572000" cy="923330"/>
          </a:xfrm>
          <a:prstGeom prst="rect">
            <a:avLst/>
          </a:prstGeom>
        </p:spPr>
        <p:txBody>
          <a:bodyPr>
            <a:spAutoFit/>
          </a:bodyPr>
          <a:lstStyle/>
          <a:p>
            <a:pPr marL="88900" eaLnBrk="0" hangingPunct="0">
              <a:tabLst>
                <a:tab pos="268288" algn="l"/>
              </a:tabLst>
              <a:defRPr/>
            </a:pPr>
            <a:r>
              <a:rPr lang="ru-RU" b="1" dirty="0">
                <a:solidFill>
                  <a:srgbClr val="C00000"/>
                </a:solidFill>
              </a:rPr>
              <a:t>Муниципальные проекты:</a:t>
            </a:r>
          </a:p>
          <a:p>
            <a:pPr marL="88900" eaLnBrk="0" hangingPunct="0">
              <a:tabLst>
                <a:tab pos="268288" algn="l"/>
              </a:tabLst>
              <a:defRPr/>
            </a:pPr>
            <a:r>
              <a:rPr lang="ru-RU" dirty="0"/>
              <a:t>Научно-практическая</a:t>
            </a:r>
          </a:p>
          <a:p>
            <a:pPr marL="88900" eaLnBrk="0" hangingPunct="0">
              <a:tabLst>
                <a:tab pos="268288" algn="l"/>
              </a:tabLst>
              <a:defRPr/>
            </a:pPr>
            <a:r>
              <a:rPr lang="ru-RU" dirty="0"/>
              <a:t> конференция</a:t>
            </a:r>
          </a:p>
        </p:txBody>
      </p:sp>
      <p:sp>
        <p:nvSpPr>
          <p:cNvPr id="33" name="Прямоугольник 32"/>
          <p:cNvSpPr/>
          <p:nvPr/>
        </p:nvSpPr>
        <p:spPr>
          <a:xfrm>
            <a:off x="5796136" y="4339212"/>
            <a:ext cx="3168352" cy="923330"/>
          </a:xfrm>
          <a:prstGeom prst="rect">
            <a:avLst/>
          </a:prstGeom>
        </p:spPr>
        <p:txBody>
          <a:bodyPr wrap="square">
            <a:spAutoFit/>
          </a:bodyPr>
          <a:lstStyle/>
          <a:p>
            <a:pPr marL="88900" eaLnBrk="0" hangingPunct="0">
              <a:tabLst>
                <a:tab pos="268288" algn="l"/>
              </a:tabLst>
              <a:defRPr/>
            </a:pPr>
            <a:r>
              <a:rPr lang="ru-RU" b="1" dirty="0" smtClean="0">
                <a:solidFill>
                  <a:srgbClr val="C00000"/>
                </a:solidFill>
              </a:rPr>
              <a:t>Муниципальные проекты:</a:t>
            </a:r>
          </a:p>
          <a:p>
            <a:pPr marL="88900" eaLnBrk="0" hangingPunct="0">
              <a:tabLst>
                <a:tab pos="268288" algn="l"/>
              </a:tabLst>
              <a:defRPr/>
            </a:pPr>
            <a:r>
              <a:rPr lang="ru-RU" dirty="0" smtClean="0"/>
              <a:t>«Таймырский </a:t>
            </a:r>
            <a:r>
              <a:rPr lang="ru-RU" dirty="0" err="1" smtClean="0"/>
              <a:t>Универс</a:t>
            </a:r>
            <a:r>
              <a:rPr lang="ru-RU" dirty="0" smtClean="0"/>
              <a:t>»</a:t>
            </a:r>
          </a:p>
          <a:p>
            <a:pPr marL="88900" eaLnBrk="0" hangingPunct="0">
              <a:tabLst>
                <a:tab pos="268288" algn="l"/>
              </a:tabLst>
              <a:defRPr/>
            </a:pPr>
            <a:r>
              <a:rPr lang="ru-RU" dirty="0" smtClean="0"/>
              <a:t>«Таймырский Профи»</a:t>
            </a:r>
            <a:endParaRPr lang="ru-RU" dirty="0"/>
          </a:p>
        </p:txBody>
      </p:sp>
      <p:sp>
        <p:nvSpPr>
          <p:cNvPr id="34" name="Прямоугольник 33"/>
          <p:cNvSpPr/>
          <p:nvPr/>
        </p:nvSpPr>
        <p:spPr>
          <a:xfrm>
            <a:off x="5130120" y="5344250"/>
            <a:ext cx="4572000" cy="1054135"/>
          </a:xfrm>
          <a:prstGeom prst="rect">
            <a:avLst/>
          </a:prstGeom>
        </p:spPr>
        <p:txBody>
          <a:bodyPr>
            <a:spAutoFit/>
          </a:bodyPr>
          <a:lstStyle/>
          <a:p>
            <a:pPr marL="342900" indent="-342900">
              <a:lnSpc>
                <a:spcPts val="2500"/>
              </a:lnSpc>
              <a:buClr>
                <a:srgbClr val="FFFF00"/>
              </a:buClr>
              <a:buSzPct val="130000"/>
              <a:defRPr/>
            </a:pPr>
            <a:r>
              <a:rPr lang="ru-RU" b="1" dirty="0">
                <a:solidFill>
                  <a:srgbClr val="C00000"/>
                </a:solidFill>
              </a:rPr>
              <a:t>Муниципальный проекты</a:t>
            </a:r>
          </a:p>
          <a:p>
            <a:pPr marL="342900" indent="-342900">
              <a:lnSpc>
                <a:spcPts val="2500"/>
              </a:lnSpc>
              <a:buClr>
                <a:srgbClr val="FFFF00"/>
              </a:buClr>
              <a:buSzPct val="130000"/>
              <a:defRPr/>
            </a:pPr>
            <a:r>
              <a:rPr lang="ru-RU" dirty="0"/>
              <a:t>«Северное многоборье –</a:t>
            </a:r>
          </a:p>
          <a:p>
            <a:pPr marL="342900" indent="-342900">
              <a:lnSpc>
                <a:spcPts val="2500"/>
              </a:lnSpc>
              <a:buClr>
                <a:srgbClr val="FFFF00"/>
              </a:buClr>
              <a:buSzPct val="130000"/>
              <a:defRPr/>
            </a:pPr>
            <a:r>
              <a:rPr lang="ru-RU" dirty="0"/>
              <a:t>каждой школе Таймыра»</a:t>
            </a:r>
          </a:p>
        </p:txBody>
      </p:sp>
      <p:sp>
        <p:nvSpPr>
          <p:cNvPr id="35" name="Прямоугольник 34"/>
          <p:cNvSpPr/>
          <p:nvPr/>
        </p:nvSpPr>
        <p:spPr>
          <a:xfrm>
            <a:off x="3642412" y="3345000"/>
            <a:ext cx="1781944" cy="369332"/>
          </a:xfrm>
          <a:prstGeom prst="rect">
            <a:avLst/>
          </a:prstGeom>
        </p:spPr>
        <p:txBody>
          <a:bodyPr wrap="square">
            <a:spAutoFit/>
          </a:bodyPr>
          <a:lstStyle/>
          <a:p>
            <a:pPr marL="88900" eaLnBrk="0" hangingPunct="0">
              <a:tabLst>
                <a:tab pos="268288" algn="l"/>
              </a:tabLst>
              <a:defRPr/>
            </a:pPr>
            <a:r>
              <a:rPr lang="ru-RU" b="1" dirty="0">
                <a:solidFill>
                  <a:schemeClr val="accent1">
                    <a:lumMod val="50000"/>
                  </a:schemeClr>
                </a:solidFill>
              </a:rPr>
              <a:t> </a:t>
            </a:r>
          </a:p>
        </p:txBody>
      </p:sp>
      <p:sp>
        <p:nvSpPr>
          <p:cNvPr id="22" name="Прямоугольник 21"/>
          <p:cNvSpPr/>
          <p:nvPr/>
        </p:nvSpPr>
        <p:spPr>
          <a:xfrm>
            <a:off x="173088" y="726051"/>
            <a:ext cx="9144000" cy="954107"/>
          </a:xfrm>
          <a:prstGeom prst="rect">
            <a:avLst/>
          </a:prstGeom>
          <a:noFill/>
          <a:ln>
            <a:noFill/>
          </a:ln>
        </p:spPr>
        <p:txBody>
          <a:bodyPr wrap="square">
            <a:spAutoFit/>
          </a:bodyPr>
          <a:lstStyle/>
          <a:p>
            <a:r>
              <a:rPr lang="ru-RU" sz="2800" b="1" dirty="0" smtClean="0">
                <a:solidFill>
                  <a:schemeClr val="tx2">
                    <a:lumMod val="75000"/>
                  </a:schemeClr>
                </a:solidFill>
              </a:rPr>
              <a:t>ПРОЕКТЫ, МЕРОПРИЯТИЯ И ПРАКТИКИ: ОБЩЕЕ ОБРАЗОВАНИЕ </a:t>
            </a:r>
            <a:endParaRPr lang="ru-RU" sz="2800" b="1" dirty="0">
              <a:solidFill>
                <a:schemeClr val="tx2">
                  <a:lumMod val="75000"/>
                </a:schemeClr>
              </a:solidFill>
            </a:endParaRPr>
          </a:p>
        </p:txBody>
      </p:sp>
    </p:spTree>
    <p:extLst>
      <p:ext uri="{BB962C8B-B14F-4D97-AF65-F5344CB8AC3E}">
        <p14:creationId xmlns="" xmlns:p14="http://schemas.microsoft.com/office/powerpoint/2010/main" val="4026548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7"/>
          <p:cNvSpPr>
            <a:spLocks noChangeArrowheads="1"/>
          </p:cNvSpPr>
          <p:nvPr/>
        </p:nvSpPr>
        <p:spPr bwMode="auto">
          <a:xfrm>
            <a:off x="191165" y="817548"/>
            <a:ext cx="873843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sz="2800" b="1" dirty="0" smtClean="0">
                <a:solidFill>
                  <a:schemeClr val="tx2">
                    <a:lumMod val="75000"/>
                  </a:schemeClr>
                </a:solidFill>
              </a:rPr>
              <a:t>ПРОЕКТЫ НОВЫХ ПОДХОДОВ К ОБРАЗОВАНИЮ</a:t>
            </a:r>
            <a:endParaRPr lang="ru-RU" sz="2800" b="1" dirty="0">
              <a:solidFill>
                <a:schemeClr val="tx2">
                  <a:lumMod val="75000"/>
                </a:schemeClr>
              </a:solidFill>
            </a:endParaRPr>
          </a:p>
        </p:txBody>
      </p:sp>
      <p:pic>
        <p:nvPicPr>
          <p:cNvPr id="3" name="Picture 6"/>
          <p:cNvPicPr>
            <a:picLocks noChangeAspect="1" noChangeArrowheads="1"/>
          </p:cNvPicPr>
          <p:nvPr/>
        </p:nvPicPr>
        <p:blipFill>
          <a:blip r:embed="rId3" cstate="email"/>
          <a:srcRect/>
          <a:stretch>
            <a:fillRect/>
          </a:stretch>
        </p:blipFill>
        <p:spPr bwMode="auto">
          <a:xfrm>
            <a:off x="4575799" y="2032230"/>
            <a:ext cx="4463836" cy="3225588"/>
          </a:xfrm>
          <a:prstGeom prst="rect">
            <a:avLst/>
          </a:prstGeom>
          <a:ln>
            <a:noFill/>
          </a:ln>
          <a:effectLst>
            <a:softEdge rad="112500"/>
          </a:effectLst>
        </p:spPr>
      </p:pic>
      <p:sp>
        <p:nvSpPr>
          <p:cNvPr id="4" name="Прямоугольник 4"/>
          <p:cNvSpPr>
            <a:spLocks noChangeArrowheads="1"/>
          </p:cNvSpPr>
          <p:nvPr/>
        </p:nvSpPr>
        <p:spPr bwMode="auto">
          <a:xfrm>
            <a:off x="253302" y="2279650"/>
            <a:ext cx="4392613"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ru-RU" b="1" dirty="0">
                <a:solidFill>
                  <a:srgbClr val="FF0000"/>
                </a:solidFill>
              </a:rPr>
              <a:t>ТМКОУ «</a:t>
            </a:r>
            <a:r>
              <a:rPr lang="ru-RU" b="1" dirty="0" err="1">
                <a:solidFill>
                  <a:srgbClr val="FF0000"/>
                </a:solidFill>
              </a:rPr>
              <a:t>Носковская</a:t>
            </a:r>
            <a:r>
              <a:rPr lang="ru-RU" b="1" dirty="0">
                <a:solidFill>
                  <a:srgbClr val="FF0000"/>
                </a:solidFill>
              </a:rPr>
              <a:t> школа-интернат» </a:t>
            </a:r>
          </a:p>
          <a:p>
            <a:pPr marL="285750" indent="-285750">
              <a:buFont typeface="Wingdings" pitchFamily="2" charset="2"/>
              <a:buChar char="ü"/>
              <a:defRPr/>
            </a:pPr>
            <a:r>
              <a:rPr lang="ru-RU" sz="1600" dirty="0"/>
              <a:t>проект «Переход на коллективную </a:t>
            </a:r>
          </a:p>
          <a:p>
            <a:pPr>
              <a:defRPr/>
            </a:pPr>
            <a:r>
              <a:rPr lang="ru-RU" sz="1600" dirty="0"/>
              <a:t>организацию обучения детей кочевников </a:t>
            </a:r>
          </a:p>
          <a:p>
            <a:pPr>
              <a:defRPr/>
            </a:pPr>
            <a:r>
              <a:rPr lang="ru-RU" sz="1600" dirty="0" err="1"/>
              <a:t>Носковской</a:t>
            </a:r>
            <a:r>
              <a:rPr lang="ru-RU" sz="1600" dirty="0"/>
              <a:t> тундры»</a:t>
            </a:r>
          </a:p>
        </p:txBody>
      </p:sp>
      <p:sp>
        <p:nvSpPr>
          <p:cNvPr id="5" name="Содержимое 4"/>
          <p:cNvSpPr txBox="1">
            <a:spLocks/>
          </p:cNvSpPr>
          <p:nvPr/>
        </p:nvSpPr>
        <p:spPr bwMode="auto">
          <a:xfrm>
            <a:off x="120650" y="5343525"/>
            <a:ext cx="8229600" cy="117316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RU" sz="1600" i="1" dirty="0" smtClean="0"/>
              <a:t>решения задачи быстрого обеспечения знания русского языка как второго родного</a:t>
            </a:r>
          </a:p>
          <a:p>
            <a:r>
              <a:rPr lang="ru-RU" sz="1600" i="1" dirty="0" smtClean="0"/>
              <a:t>организации работы по  формированию российской идентичности и мировоззрения учащихся на основе технологии  </a:t>
            </a:r>
            <a:r>
              <a:rPr lang="ru-RU" sz="1600" i="1" dirty="0" err="1" smtClean="0"/>
              <a:t>метапредметности</a:t>
            </a:r>
            <a:endParaRPr lang="ru-RU" sz="1600" i="1" dirty="0" smtClean="0"/>
          </a:p>
        </p:txBody>
      </p:sp>
      <p:sp>
        <p:nvSpPr>
          <p:cNvPr id="6" name="Прямоугольник 1"/>
          <p:cNvSpPr>
            <a:spLocks noChangeArrowheads="1"/>
          </p:cNvSpPr>
          <p:nvPr/>
        </p:nvSpPr>
        <p:spPr bwMode="auto">
          <a:xfrm>
            <a:off x="167262" y="5038845"/>
            <a:ext cx="21304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ru-RU" b="1" dirty="0" smtClean="0">
                <a:solidFill>
                  <a:srgbClr val="FF0000"/>
                </a:solidFill>
              </a:rPr>
              <a:t>ЭТО УСЛОВИЯ ДЛЯ:</a:t>
            </a:r>
            <a:endParaRPr lang="ru-RU" b="1" dirty="0">
              <a:solidFill>
                <a:srgbClr val="FF0000"/>
              </a:solidFill>
            </a:endParaRPr>
          </a:p>
        </p:txBody>
      </p:sp>
      <p:sp>
        <p:nvSpPr>
          <p:cNvPr id="7" name="Прямоугольник 6"/>
          <p:cNvSpPr/>
          <p:nvPr/>
        </p:nvSpPr>
        <p:spPr>
          <a:xfrm>
            <a:off x="253302" y="3645024"/>
            <a:ext cx="4273550" cy="1107996"/>
          </a:xfrm>
          <a:prstGeom prst="rect">
            <a:avLst/>
          </a:prstGeom>
        </p:spPr>
        <p:txBody>
          <a:bodyPr>
            <a:spAutoFit/>
          </a:bodyPr>
          <a:lstStyle/>
          <a:p>
            <a:pPr>
              <a:defRPr/>
            </a:pPr>
            <a:r>
              <a:rPr lang="ru-RU" b="1" dirty="0">
                <a:solidFill>
                  <a:srgbClr val="FF0000"/>
                </a:solidFill>
              </a:rPr>
              <a:t>ТМКОУ «Дудинская СОШ №1»</a:t>
            </a:r>
          </a:p>
          <a:p>
            <a:pPr marL="285750" indent="-285750">
              <a:buFont typeface="Wingdings" pitchFamily="2" charset="2"/>
              <a:buChar char="ü"/>
              <a:defRPr/>
            </a:pPr>
            <a:r>
              <a:rPr lang="ru-RU" sz="1600" dirty="0"/>
              <a:t>проект «Переход на коллективную организацию обучения кочевников </a:t>
            </a:r>
            <a:r>
              <a:rPr lang="ru-RU" sz="1600" dirty="0" err="1"/>
              <a:t>Тухардской</a:t>
            </a:r>
            <a:r>
              <a:rPr lang="ru-RU" sz="1600" dirty="0"/>
              <a:t> тундры»</a:t>
            </a:r>
          </a:p>
        </p:txBody>
      </p:sp>
      <p:sp>
        <p:nvSpPr>
          <p:cNvPr id="8" name="Прямоугольник 3"/>
          <p:cNvSpPr>
            <a:spLocks noChangeArrowheads="1"/>
          </p:cNvSpPr>
          <p:nvPr/>
        </p:nvSpPr>
        <p:spPr bwMode="auto">
          <a:xfrm>
            <a:off x="159160" y="1556792"/>
            <a:ext cx="53149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2000" b="1" dirty="0" smtClean="0">
                <a:solidFill>
                  <a:srgbClr val="FF0000"/>
                </a:solidFill>
              </a:rPr>
              <a:t>КРАЕВЫЕ ИННОВАЦИОННЫЕ ПЛОЩАДКИ:  </a:t>
            </a:r>
            <a:endParaRPr lang="ru-RU" sz="2000" b="1" dirty="0">
              <a:solidFill>
                <a:srgbClr val="FF0000"/>
              </a:solidFill>
            </a:endParaRPr>
          </a:p>
        </p:txBody>
      </p:sp>
    </p:spTree>
    <p:extLst>
      <p:ext uri="{BB962C8B-B14F-4D97-AF65-F5344CB8AC3E}">
        <p14:creationId xmlns="" xmlns:p14="http://schemas.microsoft.com/office/powerpoint/2010/main" val="2084129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7"/>
          <p:cNvSpPr>
            <a:spLocks noChangeArrowheads="1"/>
          </p:cNvSpPr>
          <p:nvPr/>
        </p:nvSpPr>
        <p:spPr bwMode="auto">
          <a:xfrm>
            <a:off x="191165" y="817548"/>
            <a:ext cx="873843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sz="2800" b="1" dirty="0" smtClean="0">
                <a:solidFill>
                  <a:schemeClr val="tx2">
                    <a:lumMod val="75000"/>
                  </a:schemeClr>
                </a:solidFill>
              </a:rPr>
              <a:t>«ТАЙМЫРСКИЙ ПРОФИ»</a:t>
            </a:r>
            <a:endParaRPr lang="ru-RU" sz="2800" b="1" dirty="0">
              <a:solidFill>
                <a:schemeClr val="tx2">
                  <a:lumMod val="75000"/>
                </a:schemeClr>
              </a:solidFill>
            </a:endParaRPr>
          </a:p>
        </p:txBody>
      </p:sp>
      <p:pic>
        <p:nvPicPr>
          <p:cNvPr id="3" name="Picture 41"/>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860032" y="3212976"/>
            <a:ext cx="4143375" cy="309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5" descr="C:\Users\Лариса\Desktop\DSC02182.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59315" y="3407472"/>
            <a:ext cx="3994150" cy="264318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Прямоугольник 4"/>
          <p:cNvSpPr/>
          <p:nvPr/>
        </p:nvSpPr>
        <p:spPr>
          <a:xfrm>
            <a:off x="251520" y="1458650"/>
            <a:ext cx="7929563" cy="1754326"/>
          </a:xfrm>
          <a:prstGeom prst="rect">
            <a:avLst/>
          </a:prstGeom>
        </p:spPr>
        <p:txBody>
          <a:bodyPr>
            <a:spAutoFit/>
          </a:bodyPr>
          <a:lstStyle/>
          <a:p>
            <a:pPr marL="457200" indent="-457200">
              <a:buFont typeface="Wingdings 2" pitchFamily="18" charset="2"/>
              <a:buAutoNum type="arabicPeriod"/>
              <a:defRPr/>
            </a:pPr>
            <a:r>
              <a:rPr lang="ru-RU" b="1" dirty="0" smtClean="0">
                <a:solidFill>
                  <a:schemeClr val="tx2"/>
                </a:solidFill>
                <a:cs typeface="Arial" charset="0"/>
              </a:rPr>
              <a:t>Реализация </a:t>
            </a:r>
            <a:r>
              <a:rPr lang="ru-RU" b="1" dirty="0">
                <a:solidFill>
                  <a:schemeClr val="tx2"/>
                </a:solidFill>
                <a:cs typeface="Arial" charset="0"/>
              </a:rPr>
              <a:t>программ профессиональных проб (</a:t>
            </a:r>
            <a:r>
              <a:rPr lang="ru-RU" b="1" dirty="0">
                <a:solidFill>
                  <a:srgbClr val="FF0000"/>
                </a:solidFill>
                <a:cs typeface="Arial" charset="0"/>
              </a:rPr>
              <a:t>по 9 направлениям</a:t>
            </a:r>
            <a:r>
              <a:rPr lang="ru-RU" b="1" dirty="0">
                <a:solidFill>
                  <a:schemeClr val="tx2"/>
                </a:solidFill>
                <a:cs typeface="Arial" charset="0"/>
              </a:rPr>
              <a:t>-  2015/2016).</a:t>
            </a:r>
          </a:p>
          <a:p>
            <a:pPr marL="457200" indent="-457200">
              <a:buFont typeface="Wingdings 2" pitchFamily="18" charset="2"/>
              <a:buAutoNum type="arabicPeriod"/>
              <a:defRPr/>
            </a:pPr>
            <a:r>
              <a:rPr lang="ru-RU" b="1" dirty="0">
                <a:solidFill>
                  <a:srgbClr val="FF0000"/>
                </a:solidFill>
                <a:cs typeface="Arial" charset="0"/>
              </a:rPr>
              <a:t>Открытие филиалов  Таймырского колледжа</a:t>
            </a:r>
            <a:r>
              <a:rPr lang="ru-RU" b="1" dirty="0">
                <a:solidFill>
                  <a:schemeClr val="tx2"/>
                </a:solidFill>
                <a:cs typeface="Arial" charset="0"/>
              </a:rPr>
              <a:t> на базе школ п. Караул и п. Носок</a:t>
            </a:r>
          </a:p>
          <a:p>
            <a:pPr marL="457200" indent="-457200">
              <a:buFont typeface="Wingdings 2" pitchFamily="18" charset="2"/>
              <a:buAutoNum type="arabicPeriod"/>
              <a:defRPr/>
            </a:pPr>
            <a:r>
              <a:rPr lang="ru-RU" b="1" dirty="0">
                <a:solidFill>
                  <a:schemeClr val="tx2"/>
                </a:solidFill>
                <a:cs typeface="Arial" charset="0"/>
              </a:rPr>
              <a:t> Реализация программ профессиональных проб и программ профессионального обучения(390ч) на базе филиалов.</a:t>
            </a:r>
          </a:p>
        </p:txBody>
      </p:sp>
    </p:spTree>
    <p:extLst>
      <p:ext uri="{BB962C8B-B14F-4D97-AF65-F5344CB8AC3E}">
        <p14:creationId xmlns="" xmlns:p14="http://schemas.microsoft.com/office/powerpoint/2010/main" val="2084129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7"/>
          <p:cNvSpPr>
            <a:spLocks noChangeArrowheads="1"/>
          </p:cNvSpPr>
          <p:nvPr/>
        </p:nvSpPr>
        <p:spPr bwMode="auto">
          <a:xfrm>
            <a:off x="191165" y="817548"/>
            <a:ext cx="873843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sz="2800" b="1" dirty="0">
                <a:solidFill>
                  <a:schemeClr val="tx2">
                    <a:lumMod val="75000"/>
                  </a:schemeClr>
                </a:solidFill>
              </a:rPr>
              <a:t>ПРОФИЛЬНЫЙ КЛАСС </a:t>
            </a:r>
          </a:p>
        </p:txBody>
      </p:sp>
      <p:pic>
        <p:nvPicPr>
          <p:cNvPr id="4098" name="Picture 2" descr="F:\разные презентации ММЦ\зональное_март_2016_Друпповой\Анне Петровне\11 марта 2016  10 класс в гостях в СШ №14 г. Норильска.JPG"/>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a:stretch/>
        </p:blipFill>
        <p:spPr bwMode="auto">
          <a:xfrm>
            <a:off x="260739" y="3835286"/>
            <a:ext cx="4599293" cy="23215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4099" name="Picture 3" descr="F:\разные презентации ММЦ\зональное_март_2016_Друпповой\Анне Петровне\С Днем Победы, Ветеран!.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437728" y="3839547"/>
            <a:ext cx="3305454" cy="23215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2050" name="Picture 2" descr="X:\!банк фотографий_Ситников\2015_12_В.Толоконский в ИМЦ\FOTO9284.jpg"/>
          <p:cNvPicPr>
            <a:picLocks noChangeAspect="1" noChangeArrowheads="1"/>
          </p:cNvPicPr>
          <p:nvPr/>
        </p:nvPicPr>
        <p:blipFill>
          <a:blip r:embed="rId5" cstate="email">
            <a:extLst>
              <a:ext uri="{BEBA8EAE-BF5A-486C-A8C5-ECC9F3942E4B}">
                <a14:imgProps xmlns="" xmlns:a14="http://schemas.microsoft.com/office/drawing/2010/main">
                  <a14:imgLayer r:embed="rId6">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260739" y="1390464"/>
            <a:ext cx="3288853" cy="21925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2051" name="Picture 3" descr="F:\разные презентации ММЦ\зональное_март_2016_Друпповой\Анне Петровне\2015-2016 уч год встреча с друзьями из Норильска ШК 314.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3953746" y="1360646"/>
            <a:ext cx="4913782" cy="21925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84129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8"/>
          <p:cNvSpPr txBox="1">
            <a:spLocks/>
          </p:cNvSpPr>
          <p:nvPr/>
        </p:nvSpPr>
        <p:spPr>
          <a:xfrm>
            <a:off x="51319" y="890717"/>
            <a:ext cx="9633249" cy="954107"/>
          </a:xfrm>
          <a:prstGeom prst="rect">
            <a:avLst/>
          </a:prstGeom>
          <a:noFill/>
          <a:ln>
            <a:noFill/>
          </a:ln>
        </p:spPr>
        <p:txBody>
          <a:bodyPr wrap="square">
            <a:spAutoFit/>
          </a:bodyPr>
          <a:lstStyle>
            <a:defPPr>
              <a:defRPr lang="ru-RU"/>
            </a:defPPr>
            <a:lvl1pPr>
              <a:defRPr sz="2800" b="1">
                <a:solidFill>
                  <a:schemeClr val="tx2">
                    <a:lumMod val="75000"/>
                  </a:schemeClr>
                </a:solidFill>
              </a:defRPr>
            </a:lvl1pPr>
          </a:lstStyle>
          <a:p>
            <a:r>
              <a:rPr lang="ru-RU" dirty="0"/>
              <a:t>«УНИВЕРС </a:t>
            </a:r>
            <a:r>
              <a:rPr lang="ru-RU" dirty="0" smtClean="0"/>
              <a:t>ТАЙМЫРА  – </a:t>
            </a:r>
          </a:p>
          <a:p>
            <a:r>
              <a:rPr lang="ru-RU" dirty="0"/>
              <a:t> </a:t>
            </a:r>
            <a:r>
              <a:rPr lang="ru-RU" dirty="0" smtClean="0"/>
              <a:t>                                       ДОРОГА </a:t>
            </a:r>
            <a:r>
              <a:rPr lang="ru-RU" dirty="0"/>
              <a:t>К НОВОМУ ОБРАЗОВАНИЮ»</a:t>
            </a:r>
          </a:p>
        </p:txBody>
      </p:sp>
      <p:graphicFrame>
        <p:nvGraphicFramePr>
          <p:cNvPr id="6" name="Схема 5"/>
          <p:cNvGraphicFramePr/>
          <p:nvPr>
            <p:extLst>
              <p:ext uri="{D42A27DB-BD31-4B8C-83A1-F6EECF244321}">
                <p14:modId xmlns="" xmlns:p14="http://schemas.microsoft.com/office/powerpoint/2010/main" val="2873967729"/>
              </p:ext>
            </p:extLst>
          </p:nvPr>
        </p:nvGraphicFramePr>
        <p:xfrm>
          <a:off x="323528" y="2063128"/>
          <a:ext cx="6572264" cy="3595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 descr="F:\Мои рисунки\PNG-рисунок\магистр_шапки\d3e3efce61f1.pn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rot="537849">
            <a:off x="6480408" y="4694598"/>
            <a:ext cx="2627784" cy="159488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84129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2"/>
          <p:cNvSpPr>
            <a:spLocks noChangeArrowheads="1"/>
          </p:cNvSpPr>
          <p:nvPr/>
        </p:nvSpPr>
        <p:spPr bwMode="auto">
          <a:xfrm>
            <a:off x="179511" y="764704"/>
            <a:ext cx="8856663" cy="1384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sz="2800" b="1" dirty="0">
                <a:solidFill>
                  <a:schemeClr val="tx2">
                    <a:lumMod val="75000"/>
                  </a:schemeClr>
                </a:solidFill>
              </a:rPr>
              <a:t>Социокультурные комплексы: межведомственная                  </a:t>
            </a:r>
          </a:p>
          <a:p>
            <a:r>
              <a:rPr lang="ru-RU" sz="2800" b="1" dirty="0">
                <a:solidFill>
                  <a:schemeClr val="tx2">
                    <a:lumMod val="75000"/>
                  </a:schemeClr>
                </a:solidFill>
              </a:rPr>
              <a:t>                          </a:t>
            </a:r>
            <a:r>
              <a:rPr lang="ru-RU" sz="2800" b="1" dirty="0" err="1">
                <a:solidFill>
                  <a:schemeClr val="tx2">
                    <a:lumMod val="75000"/>
                  </a:schemeClr>
                </a:solidFill>
              </a:rPr>
              <a:t>соорганизация</a:t>
            </a:r>
            <a:r>
              <a:rPr lang="ru-RU" sz="2800" b="1" dirty="0">
                <a:solidFill>
                  <a:schemeClr val="tx2">
                    <a:lumMod val="75000"/>
                  </a:schemeClr>
                </a:solidFill>
              </a:rPr>
              <a:t> в интересах нового </a:t>
            </a:r>
          </a:p>
          <a:p>
            <a:r>
              <a:rPr lang="ru-RU" sz="2800" b="1" dirty="0">
                <a:solidFill>
                  <a:schemeClr val="tx2">
                    <a:lumMod val="75000"/>
                  </a:schemeClr>
                </a:solidFill>
              </a:rPr>
              <a:t>                                                                  поколения Таймыра</a:t>
            </a:r>
          </a:p>
        </p:txBody>
      </p:sp>
      <p:pic>
        <p:nvPicPr>
          <p:cNvPr id="3" name="Picture 6" descr="F:\разные презентации ММЦ\конференция_2015\i.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1" y="1988840"/>
            <a:ext cx="3888432" cy="240375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179511" y="4376997"/>
            <a:ext cx="4572000" cy="1815882"/>
          </a:xfrm>
          <a:prstGeom prst="rect">
            <a:avLst/>
          </a:prstGeom>
        </p:spPr>
        <p:txBody>
          <a:bodyPr>
            <a:spAutoFit/>
          </a:bodyPr>
          <a:lstStyle/>
          <a:p>
            <a:pPr eaLnBrk="0" hangingPunct="0"/>
            <a:r>
              <a:rPr lang="ru-RU" sz="1600" i="1" dirty="0">
                <a:solidFill>
                  <a:srgbClr val="002060"/>
                </a:solidFill>
                <a:cs typeface="Times New Roman" pitchFamily="18" charset="0"/>
              </a:rPr>
              <a:t>… В селе школа </a:t>
            </a:r>
            <a:r>
              <a:rPr lang="ru-RU" sz="1600" i="1" dirty="0">
                <a:solidFill>
                  <a:srgbClr val="002060"/>
                </a:solidFill>
                <a:latin typeface="Calibri" pitchFamily="34" charset="0"/>
                <a:cs typeface="Times New Roman" pitchFamily="18" charset="0"/>
              </a:rPr>
              <a:t>–</a:t>
            </a:r>
            <a:r>
              <a:rPr lang="ru-RU" sz="1600" i="1" dirty="0">
                <a:solidFill>
                  <a:srgbClr val="002060"/>
                </a:solidFill>
                <a:cs typeface="Times New Roman" pitchFamily="18" charset="0"/>
              </a:rPr>
              <a:t> это не только</a:t>
            </a:r>
            <a:r>
              <a:rPr lang="ru-RU" sz="1600" i="1" dirty="0">
                <a:cs typeface="Times New Roman" pitchFamily="18" charset="0"/>
              </a:rPr>
              <a:t> </a:t>
            </a:r>
            <a:r>
              <a:rPr lang="ru-RU" sz="1600" i="1" dirty="0">
                <a:solidFill>
                  <a:srgbClr val="C00000"/>
                </a:solidFill>
                <a:cs typeface="Times New Roman" pitchFamily="18" charset="0"/>
              </a:rPr>
              <a:t>образовательная организация, но и центр культуры, центр интеллектуального развития</a:t>
            </a:r>
            <a:r>
              <a:rPr lang="ru-RU" sz="1600" i="1" dirty="0">
                <a:cs typeface="Times New Roman" pitchFamily="18" charset="0"/>
              </a:rPr>
              <a:t>. </a:t>
            </a:r>
          </a:p>
          <a:p>
            <a:pPr eaLnBrk="0" hangingPunct="0"/>
            <a:r>
              <a:rPr lang="ru-RU" sz="1600" i="1" dirty="0">
                <a:solidFill>
                  <a:srgbClr val="002060"/>
                </a:solidFill>
                <a:cs typeface="Times New Roman" pitchFamily="18" charset="0"/>
              </a:rPr>
              <a:t>И не зря говорят, что если исчезает школа, то исчезает и село, поэтому это важная не только образовательная, </a:t>
            </a:r>
          </a:p>
          <a:p>
            <a:pPr eaLnBrk="0" hangingPunct="0"/>
            <a:r>
              <a:rPr lang="ru-RU" sz="1600" i="1" dirty="0">
                <a:solidFill>
                  <a:srgbClr val="002060"/>
                </a:solidFill>
                <a:cs typeface="Times New Roman" pitchFamily="18" charset="0"/>
              </a:rPr>
              <a:t>но и</a:t>
            </a:r>
            <a:r>
              <a:rPr lang="ru-RU" sz="1600" i="1" dirty="0">
                <a:cs typeface="Times New Roman" pitchFamily="18" charset="0"/>
              </a:rPr>
              <a:t> </a:t>
            </a:r>
            <a:r>
              <a:rPr lang="ru-RU" sz="1600" i="1" dirty="0">
                <a:solidFill>
                  <a:srgbClr val="C00000"/>
                </a:solidFill>
                <a:cs typeface="Times New Roman" pitchFamily="18" charset="0"/>
              </a:rPr>
              <a:t>социальная </a:t>
            </a:r>
            <a:r>
              <a:rPr lang="ru-RU" sz="1600" i="1" dirty="0">
                <a:solidFill>
                  <a:srgbClr val="002060"/>
                </a:solidFill>
                <a:cs typeface="Times New Roman" pitchFamily="18" charset="0"/>
              </a:rPr>
              <a:t>задача»</a:t>
            </a:r>
          </a:p>
        </p:txBody>
      </p:sp>
      <p:pic>
        <p:nvPicPr>
          <p:cNvPr id="5" name="Picture 2" descr="Открыть изображение"/>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168936" y="2276872"/>
            <a:ext cx="3774498" cy="4006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84129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52992" y="836712"/>
            <a:ext cx="8539488" cy="523220"/>
          </a:xfrm>
          <a:prstGeom prst="rect">
            <a:avLst/>
          </a:prstGeom>
          <a:noFill/>
          <a:ln>
            <a:noFill/>
          </a:ln>
        </p:spPr>
        <p:txBody>
          <a:bodyPr wrap="square">
            <a:spAutoFit/>
          </a:bodyPr>
          <a:lstStyle>
            <a:defPPr>
              <a:defRPr lang="ru-RU"/>
            </a:defPPr>
            <a:lvl1pPr>
              <a:defRPr sz="2800" b="1">
                <a:solidFill>
                  <a:schemeClr val="tx2">
                    <a:lumMod val="75000"/>
                  </a:schemeClr>
                </a:solidFill>
              </a:defRPr>
            </a:lvl1pPr>
          </a:lstStyle>
          <a:p>
            <a:r>
              <a:rPr lang="ru-RU" dirty="0"/>
              <a:t>ЗАНЯТОСТЬ ШКОЛЬНИКОВ ВО ВНЕУРОЧНОЕ ВРЕМЯ</a:t>
            </a:r>
          </a:p>
        </p:txBody>
      </p:sp>
      <p:graphicFrame>
        <p:nvGraphicFramePr>
          <p:cNvPr id="3" name="Таблица 2"/>
          <p:cNvGraphicFramePr>
            <a:graphicFrameLocks noGrp="1"/>
          </p:cNvGraphicFramePr>
          <p:nvPr>
            <p:extLst>
              <p:ext uri="{D42A27DB-BD31-4B8C-83A1-F6EECF244321}">
                <p14:modId xmlns="" xmlns:p14="http://schemas.microsoft.com/office/powerpoint/2010/main" val="2757253148"/>
              </p:ext>
            </p:extLst>
          </p:nvPr>
        </p:nvGraphicFramePr>
        <p:xfrm>
          <a:off x="251520" y="4149080"/>
          <a:ext cx="5112568" cy="1874577"/>
        </p:xfrm>
        <a:graphic>
          <a:graphicData uri="http://schemas.openxmlformats.org/drawingml/2006/table">
            <a:tbl>
              <a:tblPr>
                <a:tableStyleId>{35758FB7-9AC5-4552-8A53-C91805E547FA}</a:tableStyleId>
              </a:tblPr>
              <a:tblGrid>
                <a:gridCol w="1303603"/>
                <a:gridCol w="1975774"/>
                <a:gridCol w="1833191"/>
              </a:tblGrid>
              <a:tr h="463215">
                <a:tc gridSpan="3">
                  <a:txBody>
                    <a:bodyPr/>
                    <a:lstStyle/>
                    <a:p>
                      <a:pPr algn="ctr" fontAlgn="b"/>
                      <a:r>
                        <a:rPr lang="ru-RU" sz="2000" b="1" u="none" strike="noStrike" dirty="0" smtClean="0">
                          <a:solidFill>
                            <a:srgbClr val="002060"/>
                          </a:solidFill>
                        </a:rPr>
                        <a:t>Учреждения</a:t>
                      </a:r>
                      <a:r>
                        <a:rPr lang="ru-RU" sz="2000" b="1" u="none" strike="noStrike" baseline="0" dirty="0" smtClean="0">
                          <a:solidFill>
                            <a:srgbClr val="002060"/>
                          </a:solidFill>
                        </a:rPr>
                        <a:t> дополнительного образования</a:t>
                      </a:r>
                      <a:endParaRPr lang="ru-RU" sz="2000" b="1" i="0" u="none" strike="noStrike" dirty="0">
                        <a:solidFill>
                          <a:srgbClr val="002060"/>
                        </a:solidFill>
                        <a:latin typeface="Arial" pitchFamily="34" charset="0"/>
                        <a:cs typeface="Arial" pitchFamily="34" charset="0"/>
                      </a:endParaRPr>
                    </a:p>
                  </a:txBody>
                  <a:tcPr marL="0" marR="0" marT="0" marB="0" anchor="b">
                    <a:cell3D prstMaterial="dkEdge">
                      <a:bevel w="25400" h="25400" prst="angle"/>
                      <a:lightRig rig="flood" dir="t"/>
                    </a:cell3D>
                    <a:solidFill>
                      <a:schemeClr val="accent6">
                        <a:lumMod val="20000"/>
                        <a:lumOff val="80000"/>
                      </a:schemeClr>
                    </a:solidFill>
                  </a:tcPr>
                </a:tc>
                <a:tc hMerge="1">
                  <a:txBody>
                    <a:bodyPr/>
                    <a:lstStyle/>
                    <a:p>
                      <a:endParaRPr lang="ru-RU"/>
                    </a:p>
                  </a:txBody>
                  <a:tcPr/>
                </a:tc>
                <a:tc hMerge="1">
                  <a:txBody>
                    <a:bodyPr/>
                    <a:lstStyle/>
                    <a:p>
                      <a:endParaRPr lang="ru-RU"/>
                    </a:p>
                  </a:txBody>
                  <a:tcPr/>
                </a:tc>
              </a:tr>
              <a:tr h="463215">
                <a:tc>
                  <a:txBody>
                    <a:bodyPr/>
                    <a:lstStyle/>
                    <a:p>
                      <a:pPr algn="ctr" fontAlgn="b"/>
                      <a:r>
                        <a:rPr lang="ru-RU" sz="2000" b="1" u="none" strike="noStrike" dirty="0" smtClean="0">
                          <a:solidFill>
                            <a:srgbClr val="002060"/>
                          </a:solidFill>
                        </a:rPr>
                        <a:t>      год</a:t>
                      </a:r>
                      <a:endParaRPr lang="ru-RU" sz="2000" b="1" i="0" u="none" strike="noStrike" dirty="0">
                        <a:solidFill>
                          <a:srgbClr val="002060"/>
                        </a:solidFill>
                        <a:latin typeface="Arial" pitchFamily="34" charset="0"/>
                        <a:cs typeface="Arial" pitchFamily="34" charset="0"/>
                      </a:endParaRPr>
                    </a:p>
                  </a:txBody>
                  <a:tcPr marL="0" marR="0" marT="0" marB="0" anchor="b">
                    <a:cell3D prstMaterial="dkEdge">
                      <a:bevel w="25400" h="25400" prst="angle"/>
                      <a:lightRig rig="flood" dir="t"/>
                    </a:cell3D>
                    <a:solidFill>
                      <a:schemeClr val="accent6">
                        <a:lumMod val="20000"/>
                        <a:lumOff val="80000"/>
                      </a:schemeClr>
                    </a:solidFill>
                  </a:tcPr>
                </a:tc>
                <a:tc>
                  <a:txBody>
                    <a:bodyPr/>
                    <a:lstStyle/>
                    <a:p>
                      <a:pPr algn="ctr" fontAlgn="b"/>
                      <a:r>
                        <a:rPr lang="ru-RU" sz="2000" b="1" u="none" strike="noStrike" dirty="0">
                          <a:solidFill>
                            <a:srgbClr val="002060"/>
                          </a:solidFill>
                        </a:rPr>
                        <a:t>количество </a:t>
                      </a:r>
                      <a:r>
                        <a:rPr lang="ru-RU" sz="2000" b="1" u="none" strike="noStrike" dirty="0" smtClean="0">
                          <a:solidFill>
                            <a:srgbClr val="002060"/>
                          </a:solidFill>
                        </a:rPr>
                        <a:t>детей</a:t>
                      </a:r>
                      <a:endParaRPr lang="ru-RU" sz="2000" b="1" i="0" u="none" strike="noStrike" dirty="0">
                        <a:solidFill>
                          <a:srgbClr val="002060"/>
                        </a:solidFill>
                        <a:latin typeface="Arial" pitchFamily="34" charset="0"/>
                        <a:cs typeface="Arial" pitchFamily="34" charset="0"/>
                      </a:endParaRPr>
                    </a:p>
                  </a:txBody>
                  <a:tcPr marL="0" marR="0" marT="0" marB="0" anchor="b">
                    <a:cell3D prstMaterial="dkEdge">
                      <a:bevel w="25400" h="25400" prst="angle"/>
                      <a:lightRig rig="flood" dir="t"/>
                    </a:cell3D>
                    <a:solidFill>
                      <a:schemeClr val="accent6">
                        <a:lumMod val="20000"/>
                        <a:lumOff val="80000"/>
                      </a:schemeClr>
                    </a:solidFill>
                  </a:tcPr>
                </a:tc>
                <a:tc>
                  <a:txBody>
                    <a:bodyPr/>
                    <a:lstStyle/>
                    <a:p>
                      <a:pPr algn="ctr" fontAlgn="b"/>
                      <a:r>
                        <a:rPr lang="ru-RU" sz="2000" b="1" u="none" strike="noStrike" dirty="0">
                          <a:solidFill>
                            <a:srgbClr val="002060"/>
                          </a:solidFill>
                        </a:rPr>
                        <a:t>% охвата </a:t>
                      </a:r>
                      <a:endParaRPr lang="ru-RU" sz="2000" b="1" i="0" u="none" strike="noStrike" dirty="0">
                        <a:solidFill>
                          <a:srgbClr val="002060"/>
                        </a:solidFill>
                        <a:latin typeface="Arial" pitchFamily="34" charset="0"/>
                        <a:cs typeface="Arial" pitchFamily="34" charset="0"/>
                      </a:endParaRPr>
                    </a:p>
                  </a:txBody>
                  <a:tcPr marL="0" marR="0" marT="0" marB="0" anchor="b">
                    <a:cell3D prstMaterial="dkEdge">
                      <a:bevel w="25400" h="25400" prst="angle"/>
                      <a:lightRig rig="flood" dir="t"/>
                    </a:cell3D>
                    <a:solidFill>
                      <a:schemeClr val="accent6">
                        <a:lumMod val="20000"/>
                        <a:lumOff val="80000"/>
                      </a:schemeClr>
                    </a:solidFill>
                  </a:tcPr>
                </a:tc>
              </a:tr>
              <a:tr h="231608">
                <a:tc>
                  <a:txBody>
                    <a:bodyPr/>
                    <a:lstStyle/>
                    <a:p>
                      <a:pPr algn="ctr" fontAlgn="b"/>
                      <a:r>
                        <a:rPr lang="ru-RU" sz="2000" b="1" u="none" strike="noStrike" dirty="0"/>
                        <a:t>2012-2013</a:t>
                      </a:r>
                      <a:endParaRPr lang="ru-RU" sz="2000" b="1" i="0" u="none" strike="noStrike" dirty="0">
                        <a:solidFill>
                          <a:srgbClr val="0070C0"/>
                        </a:solidFill>
                        <a:latin typeface="Arial" pitchFamily="34" charset="0"/>
                        <a:cs typeface="Arial" pitchFamily="34" charset="0"/>
                      </a:endParaRPr>
                    </a:p>
                  </a:txBody>
                  <a:tcPr marL="0" marR="0" marT="0" marB="0" anchor="b">
                    <a:cell3D prstMaterial="dkEdge">
                      <a:bevel w="25400" h="25400" prst="angle"/>
                      <a:lightRig rig="flood" dir="t"/>
                    </a:cell3D>
                    <a:solidFill>
                      <a:schemeClr val="accent6">
                        <a:lumMod val="20000"/>
                        <a:lumOff val="80000"/>
                      </a:schemeClr>
                    </a:solidFill>
                  </a:tcPr>
                </a:tc>
                <a:tc>
                  <a:txBody>
                    <a:bodyPr/>
                    <a:lstStyle/>
                    <a:p>
                      <a:pPr algn="ctr" fontAlgn="b"/>
                      <a:r>
                        <a:rPr lang="ru-RU" sz="2000" b="1" u="none" strike="noStrike" dirty="0" smtClean="0">
                          <a:solidFill>
                            <a:srgbClr val="C00000"/>
                          </a:solidFill>
                        </a:rPr>
                        <a:t>2800</a:t>
                      </a:r>
                      <a:endParaRPr lang="ru-RU" sz="2000" b="1" i="0" u="none" strike="noStrike" dirty="0">
                        <a:solidFill>
                          <a:srgbClr val="C00000"/>
                        </a:solidFill>
                        <a:latin typeface="Arial" pitchFamily="34" charset="0"/>
                        <a:cs typeface="Arial" pitchFamily="34" charset="0"/>
                      </a:endParaRPr>
                    </a:p>
                  </a:txBody>
                  <a:tcPr marL="0" marR="0" marT="0" marB="0" anchor="b">
                    <a:cell3D prstMaterial="dkEdge">
                      <a:bevel w="25400" h="25400" prst="angle"/>
                      <a:lightRig rig="flood" dir="t"/>
                    </a:cell3D>
                    <a:solidFill>
                      <a:schemeClr val="accent6">
                        <a:lumMod val="20000"/>
                        <a:lumOff val="80000"/>
                      </a:schemeClr>
                    </a:solidFill>
                  </a:tcPr>
                </a:tc>
                <a:tc>
                  <a:txBody>
                    <a:bodyPr/>
                    <a:lstStyle/>
                    <a:p>
                      <a:pPr algn="ctr" fontAlgn="b"/>
                      <a:r>
                        <a:rPr lang="ru-RU" sz="2000" b="1" u="none" strike="noStrike" dirty="0" smtClean="0">
                          <a:solidFill>
                            <a:srgbClr val="C00000"/>
                          </a:solidFill>
                        </a:rPr>
                        <a:t>60%</a:t>
                      </a:r>
                      <a:endParaRPr lang="ru-RU" sz="2000" b="1" i="0" u="none" strike="noStrike" dirty="0">
                        <a:solidFill>
                          <a:srgbClr val="C00000"/>
                        </a:solidFill>
                        <a:latin typeface="Arial" pitchFamily="34" charset="0"/>
                        <a:cs typeface="Arial" pitchFamily="34" charset="0"/>
                      </a:endParaRPr>
                    </a:p>
                  </a:txBody>
                  <a:tcPr marL="0" marR="0" marT="0" marB="0" anchor="b">
                    <a:cell3D prstMaterial="dkEdge">
                      <a:bevel w="25400" h="25400" prst="angle"/>
                      <a:lightRig rig="flood" dir="t"/>
                    </a:cell3D>
                    <a:solidFill>
                      <a:schemeClr val="accent6">
                        <a:lumMod val="20000"/>
                        <a:lumOff val="80000"/>
                      </a:schemeClr>
                    </a:solidFill>
                  </a:tcPr>
                </a:tc>
              </a:tr>
              <a:tr h="231608">
                <a:tc>
                  <a:txBody>
                    <a:bodyPr/>
                    <a:lstStyle/>
                    <a:p>
                      <a:pPr algn="ctr" fontAlgn="b"/>
                      <a:r>
                        <a:rPr lang="ru-RU" sz="2000" b="1" u="none" strike="noStrike" dirty="0"/>
                        <a:t>2013-2014</a:t>
                      </a:r>
                      <a:endParaRPr lang="ru-RU" sz="2000" b="1" i="0" u="none" strike="noStrike" dirty="0">
                        <a:solidFill>
                          <a:srgbClr val="0070C0"/>
                        </a:solidFill>
                        <a:latin typeface="Arial" pitchFamily="34" charset="0"/>
                        <a:cs typeface="Arial" pitchFamily="34" charset="0"/>
                      </a:endParaRPr>
                    </a:p>
                  </a:txBody>
                  <a:tcPr marL="0" marR="0" marT="0" marB="0" anchor="b">
                    <a:cell3D prstMaterial="dkEdge">
                      <a:bevel w="25400" h="25400" prst="angle"/>
                      <a:lightRig rig="flood" dir="t"/>
                    </a:cell3D>
                    <a:solidFill>
                      <a:schemeClr val="accent6">
                        <a:lumMod val="20000"/>
                        <a:lumOff val="80000"/>
                      </a:schemeClr>
                    </a:solidFill>
                  </a:tcPr>
                </a:tc>
                <a:tc>
                  <a:txBody>
                    <a:bodyPr/>
                    <a:lstStyle/>
                    <a:p>
                      <a:pPr algn="ctr" fontAlgn="b"/>
                      <a:r>
                        <a:rPr lang="ru-RU" sz="2000" b="1" u="none" strike="noStrike" dirty="0" smtClean="0">
                          <a:solidFill>
                            <a:srgbClr val="C00000"/>
                          </a:solidFill>
                        </a:rPr>
                        <a:t>2598</a:t>
                      </a:r>
                      <a:endParaRPr lang="ru-RU" sz="2000" b="1" i="0" u="none" strike="noStrike" dirty="0">
                        <a:solidFill>
                          <a:srgbClr val="C00000"/>
                        </a:solidFill>
                        <a:latin typeface="Arial" pitchFamily="34" charset="0"/>
                        <a:cs typeface="Arial" pitchFamily="34" charset="0"/>
                      </a:endParaRPr>
                    </a:p>
                  </a:txBody>
                  <a:tcPr marL="0" marR="0" marT="0" marB="0" anchor="b">
                    <a:cell3D prstMaterial="dkEdge">
                      <a:bevel w="25400" h="25400" prst="angle"/>
                      <a:lightRig rig="flood" dir="t"/>
                    </a:cell3D>
                    <a:solidFill>
                      <a:schemeClr val="accent6">
                        <a:lumMod val="20000"/>
                        <a:lumOff val="80000"/>
                      </a:schemeClr>
                    </a:solidFill>
                  </a:tcPr>
                </a:tc>
                <a:tc>
                  <a:txBody>
                    <a:bodyPr/>
                    <a:lstStyle/>
                    <a:p>
                      <a:pPr algn="ctr" fontAlgn="b"/>
                      <a:r>
                        <a:rPr lang="ru-RU" sz="2000" b="1" u="none" strike="noStrike" dirty="0" smtClean="0">
                          <a:solidFill>
                            <a:srgbClr val="C00000"/>
                          </a:solidFill>
                        </a:rPr>
                        <a:t>56%</a:t>
                      </a:r>
                      <a:endParaRPr lang="ru-RU" sz="2000" b="1" i="0" u="none" strike="noStrike" dirty="0">
                        <a:solidFill>
                          <a:srgbClr val="C00000"/>
                        </a:solidFill>
                        <a:latin typeface="Arial" pitchFamily="34" charset="0"/>
                        <a:cs typeface="Arial" pitchFamily="34" charset="0"/>
                      </a:endParaRPr>
                    </a:p>
                  </a:txBody>
                  <a:tcPr marL="0" marR="0" marT="0" marB="0" anchor="b">
                    <a:cell3D prstMaterial="dkEdge">
                      <a:bevel w="25400" h="25400" prst="angle"/>
                      <a:lightRig rig="flood" dir="t"/>
                    </a:cell3D>
                    <a:solidFill>
                      <a:schemeClr val="accent6">
                        <a:lumMod val="20000"/>
                        <a:lumOff val="80000"/>
                      </a:schemeClr>
                    </a:solidFill>
                  </a:tcPr>
                </a:tc>
              </a:tr>
              <a:tr h="338547">
                <a:tc>
                  <a:txBody>
                    <a:bodyPr/>
                    <a:lstStyle/>
                    <a:p>
                      <a:pPr algn="ctr" fontAlgn="b"/>
                      <a:r>
                        <a:rPr lang="ru-RU" sz="2000" b="1" u="none" strike="noStrike" dirty="0"/>
                        <a:t>2014-2015</a:t>
                      </a:r>
                      <a:endParaRPr lang="ru-RU" sz="2000" b="1" i="0" u="none" strike="noStrike" dirty="0">
                        <a:solidFill>
                          <a:srgbClr val="0070C0"/>
                        </a:solidFill>
                        <a:latin typeface="Arial" pitchFamily="34" charset="0"/>
                        <a:cs typeface="Arial" pitchFamily="34" charset="0"/>
                      </a:endParaRPr>
                    </a:p>
                  </a:txBody>
                  <a:tcPr marL="0" marR="0" marT="0" marB="0" anchor="b">
                    <a:cell3D prstMaterial="dkEdge">
                      <a:bevel w="25400" h="25400" prst="angle"/>
                      <a:lightRig rig="flood" dir="t"/>
                    </a:cell3D>
                    <a:solidFill>
                      <a:schemeClr val="accent6">
                        <a:lumMod val="20000"/>
                        <a:lumOff val="80000"/>
                      </a:schemeClr>
                    </a:solidFill>
                  </a:tcPr>
                </a:tc>
                <a:tc>
                  <a:txBody>
                    <a:bodyPr/>
                    <a:lstStyle/>
                    <a:p>
                      <a:pPr algn="ctr" fontAlgn="b"/>
                      <a:r>
                        <a:rPr lang="ru-RU" sz="2000" b="1" u="none" strike="noStrike" dirty="0" smtClean="0">
                          <a:solidFill>
                            <a:srgbClr val="C00000"/>
                          </a:solidFill>
                        </a:rPr>
                        <a:t>2215</a:t>
                      </a:r>
                      <a:endParaRPr lang="ru-RU" sz="2000" b="1" i="0" u="none" strike="noStrike" dirty="0">
                        <a:solidFill>
                          <a:srgbClr val="C00000"/>
                        </a:solidFill>
                        <a:latin typeface="Arial" pitchFamily="34" charset="0"/>
                        <a:cs typeface="Arial" pitchFamily="34" charset="0"/>
                      </a:endParaRPr>
                    </a:p>
                  </a:txBody>
                  <a:tcPr marL="0" marR="0" marT="0" marB="0" anchor="b">
                    <a:cell3D prstMaterial="dkEdge">
                      <a:bevel w="25400" h="25400" prst="angle"/>
                      <a:lightRig rig="flood" dir="t"/>
                    </a:cell3D>
                    <a:solidFill>
                      <a:schemeClr val="accent6">
                        <a:lumMod val="20000"/>
                        <a:lumOff val="80000"/>
                      </a:schemeClr>
                    </a:solidFill>
                  </a:tcPr>
                </a:tc>
                <a:tc>
                  <a:txBody>
                    <a:bodyPr/>
                    <a:lstStyle/>
                    <a:p>
                      <a:pPr algn="ctr" fontAlgn="b"/>
                      <a:r>
                        <a:rPr lang="ru-RU" sz="2000" b="1" u="none" strike="noStrike" dirty="0" smtClean="0">
                          <a:solidFill>
                            <a:srgbClr val="C00000"/>
                          </a:solidFill>
                        </a:rPr>
                        <a:t>48%</a:t>
                      </a:r>
                      <a:endParaRPr lang="ru-RU" sz="2000" b="1" i="0" u="none" strike="noStrike" dirty="0">
                        <a:solidFill>
                          <a:srgbClr val="C00000"/>
                        </a:solidFill>
                        <a:latin typeface="Arial" pitchFamily="34" charset="0"/>
                        <a:cs typeface="Arial" pitchFamily="34" charset="0"/>
                      </a:endParaRPr>
                    </a:p>
                  </a:txBody>
                  <a:tcPr marL="0" marR="0" marT="0" marB="0" anchor="b">
                    <a:cell3D prstMaterial="dkEdge">
                      <a:bevel w="25400" h="25400" prst="angle"/>
                      <a:lightRig rig="flood" dir="t"/>
                    </a:cell3D>
                    <a:solidFill>
                      <a:schemeClr val="accent6">
                        <a:lumMod val="20000"/>
                        <a:lumOff val="80000"/>
                      </a:schemeClr>
                    </a:solidFill>
                  </a:tcPr>
                </a:tc>
              </a:tr>
            </a:tbl>
          </a:graphicData>
        </a:graphic>
      </p:graphicFrame>
      <p:graphicFrame>
        <p:nvGraphicFramePr>
          <p:cNvPr id="4" name="Таблица 3"/>
          <p:cNvGraphicFramePr>
            <a:graphicFrameLocks noGrp="1"/>
          </p:cNvGraphicFramePr>
          <p:nvPr>
            <p:extLst>
              <p:ext uri="{D42A27DB-BD31-4B8C-83A1-F6EECF244321}">
                <p14:modId xmlns="" xmlns:p14="http://schemas.microsoft.com/office/powerpoint/2010/main" val="2285822440"/>
              </p:ext>
            </p:extLst>
          </p:nvPr>
        </p:nvGraphicFramePr>
        <p:xfrm>
          <a:off x="251520" y="1556792"/>
          <a:ext cx="5112568" cy="2267546"/>
        </p:xfrm>
        <a:graphic>
          <a:graphicData uri="http://schemas.openxmlformats.org/drawingml/2006/table">
            <a:tbl>
              <a:tblPr>
                <a:tableStyleId>{69C7853C-536D-4A76-A0AE-DD22124D55A5}</a:tableStyleId>
              </a:tblPr>
              <a:tblGrid>
                <a:gridCol w="1278143"/>
                <a:gridCol w="1950324"/>
                <a:gridCol w="1884101"/>
              </a:tblGrid>
              <a:tr h="403211">
                <a:tc gridSpan="3">
                  <a:txBody>
                    <a:bodyPr/>
                    <a:lstStyle/>
                    <a:p>
                      <a:pPr algn="ctr" fontAlgn="b"/>
                      <a:r>
                        <a:rPr lang="ru-RU" sz="1800" b="1" u="none" strike="noStrike" dirty="0">
                          <a:solidFill>
                            <a:srgbClr val="002060"/>
                          </a:solidFill>
                        </a:rPr>
                        <a:t>Школьные кружки и секции </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a:lightRig rig="flood" dir="t"/>
                    </a:cell3D>
                  </a:tcPr>
                </a:tc>
                <a:tc hMerge="1">
                  <a:txBody>
                    <a:bodyPr/>
                    <a:lstStyle/>
                    <a:p>
                      <a:endParaRPr lang="ru-RU"/>
                    </a:p>
                  </a:txBody>
                  <a:tcPr/>
                </a:tc>
                <a:tc hMerge="1">
                  <a:txBody>
                    <a:bodyPr/>
                    <a:lstStyle/>
                    <a:p>
                      <a:endParaRPr lang="ru-RU"/>
                    </a:p>
                  </a:txBody>
                  <a:tcPr/>
                </a:tc>
              </a:tr>
              <a:tr h="558213">
                <a:tc>
                  <a:txBody>
                    <a:bodyPr/>
                    <a:lstStyle/>
                    <a:p>
                      <a:pPr algn="ctr" fontAlgn="b"/>
                      <a:r>
                        <a:rPr lang="ru-RU" sz="1800" b="1" u="none" strike="noStrike" dirty="0" smtClean="0">
                          <a:solidFill>
                            <a:srgbClr val="002060"/>
                          </a:solidFill>
                        </a:rPr>
                        <a:t>      год</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a:lightRig rig="flood" dir="t"/>
                    </a:cell3D>
                  </a:tcPr>
                </a:tc>
                <a:tc>
                  <a:txBody>
                    <a:bodyPr/>
                    <a:lstStyle/>
                    <a:p>
                      <a:pPr algn="ctr" fontAlgn="b"/>
                      <a:r>
                        <a:rPr lang="ru-RU" sz="1800" b="1" u="none" strike="noStrike" dirty="0">
                          <a:solidFill>
                            <a:srgbClr val="002060"/>
                          </a:solidFill>
                        </a:rPr>
                        <a:t>количество </a:t>
                      </a:r>
                      <a:r>
                        <a:rPr lang="ru-RU" sz="1800" b="1" u="none" strike="noStrike" dirty="0" smtClean="0">
                          <a:solidFill>
                            <a:srgbClr val="002060"/>
                          </a:solidFill>
                        </a:rPr>
                        <a:t>детей</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a:lightRig rig="flood" dir="t"/>
                    </a:cell3D>
                  </a:tcPr>
                </a:tc>
                <a:tc>
                  <a:txBody>
                    <a:bodyPr/>
                    <a:lstStyle/>
                    <a:p>
                      <a:pPr algn="ctr" fontAlgn="b"/>
                      <a:r>
                        <a:rPr lang="ru-RU" sz="1800" b="1" u="none" strike="noStrike" dirty="0">
                          <a:solidFill>
                            <a:srgbClr val="002060"/>
                          </a:solidFill>
                        </a:rPr>
                        <a:t>% охвата </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a:lightRig rig="flood" dir="t"/>
                    </a:cell3D>
                  </a:tcPr>
                </a:tc>
              </a:tr>
              <a:tr h="426948">
                <a:tc>
                  <a:txBody>
                    <a:bodyPr/>
                    <a:lstStyle/>
                    <a:p>
                      <a:pPr algn="ctr" fontAlgn="b"/>
                      <a:r>
                        <a:rPr lang="ru-RU" sz="1800" b="1" u="none" strike="noStrike" dirty="0">
                          <a:solidFill>
                            <a:srgbClr val="002060"/>
                          </a:solidFill>
                        </a:rPr>
                        <a:t>2012-2013</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a:lightRig rig="flood" dir="t"/>
                    </a:cell3D>
                  </a:tcPr>
                </a:tc>
                <a:tc>
                  <a:txBody>
                    <a:bodyPr/>
                    <a:lstStyle/>
                    <a:p>
                      <a:pPr algn="ctr" fontAlgn="b"/>
                      <a:r>
                        <a:rPr lang="ru-RU" sz="1800" b="1" u="none" strike="noStrike" dirty="0">
                          <a:solidFill>
                            <a:srgbClr val="C00000"/>
                          </a:solidFill>
                        </a:rPr>
                        <a:t>2348</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a:lightRig rig="flood" dir="t"/>
                    </a:cell3D>
                  </a:tcPr>
                </a:tc>
                <a:tc>
                  <a:txBody>
                    <a:bodyPr/>
                    <a:lstStyle/>
                    <a:p>
                      <a:pPr algn="ctr" fontAlgn="b"/>
                      <a:r>
                        <a:rPr lang="ru-RU" sz="1800" b="1" u="none" strike="noStrike" dirty="0">
                          <a:solidFill>
                            <a:srgbClr val="C00000"/>
                          </a:solidFill>
                        </a:rPr>
                        <a:t>49,40%</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a:lightRig rig="flood" dir="t"/>
                    </a:cell3D>
                  </a:tcPr>
                </a:tc>
              </a:tr>
              <a:tr h="439587">
                <a:tc>
                  <a:txBody>
                    <a:bodyPr/>
                    <a:lstStyle/>
                    <a:p>
                      <a:pPr algn="ctr" fontAlgn="b"/>
                      <a:r>
                        <a:rPr lang="ru-RU" sz="1800" b="1" u="none" strike="noStrike" dirty="0">
                          <a:solidFill>
                            <a:srgbClr val="002060"/>
                          </a:solidFill>
                        </a:rPr>
                        <a:t>2013-2014</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a:lightRig rig="flood" dir="t"/>
                    </a:cell3D>
                  </a:tcPr>
                </a:tc>
                <a:tc>
                  <a:txBody>
                    <a:bodyPr/>
                    <a:lstStyle/>
                    <a:p>
                      <a:pPr algn="ctr" fontAlgn="b"/>
                      <a:r>
                        <a:rPr lang="ru-RU" sz="1800" b="1" u="none" strike="noStrike" dirty="0">
                          <a:solidFill>
                            <a:srgbClr val="C00000"/>
                          </a:solidFill>
                        </a:rPr>
                        <a:t>2681</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a:lightRig rig="flood" dir="t"/>
                    </a:cell3D>
                  </a:tcPr>
                </a:tc>
                <a:tc>
                  <a:txBody>
                    <a:bodyPr/>
                    <a:lstStyle/>
                    <a:p>
                      <a:pPr algn="ctr" fontAlgn="b"/>
                      <a:r>
                        <a:rPr lang="ru-RU" sz="1800" b="1" u="none" strike="noStrike" dirty="0">
                          <a:solidFill>
                            <a:srgbClr val="C00000"/>
                          </a:solidFill>
                        </a:rPr>
                        <a:t>57,60%</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a:lightRig rig="flood" dir="t"/>
                    </a:cell3D>
                  </a:tcPr>
                </a:tc>
              </a:tr>
              <a:tr h="439587">
                <a:tc>
                  <a:txBody>
                    <a:bodyPr/>
                    <a:lstStyle/>
                    <a:p>
                      <a:pPr algn="ctr" fontAlgn="b"/>
                      <a:r>
                        <a:rPr lang="ru-RU" sz="1800" b="1" u="none" strike="noStrike" dirty="0">
                          <a:solidFill>
                            <a:srgbClr val="002060"/>
                          </a:solidFill>
                        </a:rPr>
                        <a:t>2014-2015</a:t>
                      </a:r>
                      <a:endParaRPr lang="ru-RU" sz="1800" b="1" i="0" u="none" strike="noStrike" dirty="0">
                        <a:solidFill>
                          <a:srgbClr val="002060"/>
                        </a:solidFill>
                        <a:latin typeface="Arial" pitchFamily="34" charset="0"/>
                        <a:cs typeface="Arial" pitchFamily="34" charset="0"/>
                      </a:endParaRPr>
                    </a:p>
                  </a:txBody>
                  <a:tcPr marL="0" marR="0" marT="0" marB="0" anchor="b">
                    <a:cell3D prstMaterial="dkEdge">
                      <a:bevel/>
                      <a:lightRig rig="flood" dir="t"/>
                    </a:cell3D>
                  </a:tcPr>
                </a:tc>
                <a:tc>
                  <a:txBody>
                    <a:bodyPr/>
                    <a:lstStyle/>
                    <a:p>
                      <a:pPr algn="ctr" fontAlgn="b"/>
                      <a:r>
                        <a:rPr lang="ru-RU" sz="1800" b="1" u="none" strike="noStrike" dirty="0">
                          <a:solidFill>
                            <a:srgbClr val="C00000"/>
                          </a:solidFill>
                        </a:rPr>
                        <a:t>3578</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a:lightRig rig="flood" dir="t"/>
                    </a:cell3D>
                  </a:tcPr>
                </a:tc>
                <a:tc>
                  <a:txBody>
                    <a:bodyPr/>
                    <a:lstStyle/>
                    <a:p>
                      <a:pPr algn="ctr" fontAlgn="b"/>
                      <a:r>
                        <a:rPr lang="ru-RU" sz="1800" b="1" u="none" strike="noStrike" dirty="0">
                          <a:solidFill>
                            <a:srgbClr val="C00000"/>
                          </a:solidFill>
                        </a:rPr>
                        <a:t>77,00%</a:t>
                      </a:r>
                      <a:endParaRPr lang="ru-RU" sz="1800" b="1" i="0" u="none" strike="noStrike" dirty="0">
                        <a:solidFill>
                          <a:srgbClr val="C00000"/>
                        </a:solidFill>
                        <a:latin typeface="Arial" pitchFamily="34" charset="0"/>
                        <a:cs typeface="Arial" pitchFamily="34" charset="0"/>
                      </a:endParaRPr>
                    </a:p>
                  </a:txBody>
                  <a:tcPr marL="0" marR="0" marT="0" marB="0" anchor="b">
                    <a:cell3D prstMaterial="dkEdge">
                      <a:bevel/>
                      <a:lightRig rig="flood" dir="t"/>
                    </a:cell3D>
                  </a:tcPr>
                </a:tc>
              </a:tr>
            </a:tbl>
          </a:graphicData>
        </a:graphic>
      </p:graphicFrame>
      <p:pic>
        <p:nvPicPr>
          <p:cNvPr id="5" name="Picture 2" descr="DSC_0074"/>
          <p:cNvPicPr>
            <a:picLocks noChangeAspect="1" noChangeArrowheads="1"/>
          </p:cNvPicPr>
          <p:nvPr/>
        </p:nvPicPr>
        <p:blipFill>
          <a:blip r:embed="rId3" cstate="email">
            <a:extLst/>
          </a:blip>
          <a:srcRect/>
          <a:stretch>
            <a:fillRect/>
          </a:stretch>
        </p:blipFill>
        <p:spPr bwMode="auto">
          <a:xfrm>
            <a:off x="5695789" y="1511919"/>
            <a:ext cx="2661338" cy="1949806"/>
          </a:xfrm>
          <a:prstGeom prst="rect">
            <a:avLst/>
          </a:prstGeom>
          <a:ln>
            <a:noFill/>
          </a:ln>
          <a:effectLst>
            <a:softEdge rad="112500"/>
          </a:effectLst>
          <a:extLst/>
        </p:spPr>
      </p:pic>
      <p:pic>
        <p:nvPicPr>
          <p:cNvPr id="6" name="Picture 3" descr="DKF_9728"/>
          <p:cNvPicPr>
            <a:picLocks noChangeAspect="1" noChangeArrowheads="1"/>
          </p:cNvPicPr>
          <p:nvPr/>
        </p:nvPicPr>
        <p:blipFill>
          <a:blip r:embed="rId4" cstate="email">
            <a:extLst/>
          </a:blip>
          <a:srcRect/>
          <a:stretch>
            <a:fillRect/>
          </a:stretch>
        </p:blipFill>
        <p:spPr bwMode="auto">
          <a:xfrm>
            <a:off x="5950401" y="3594250"/>
            <a:ext cx="2406726" cy="2521917"/>
          </a:xfrm>
          <a:prstGeom prst="rect">
            <a:avLst/>
          </a:prstGeom>
          <a:ln>
            <a:noFill/>
          </a:ln>
          <a:effectLst>
            <a:softEdge rad="112500"/>
          </a:effectLst>
          <a:extLst/>
        </p:spPr>
      </p:pic>
    </p:spTree>
    <p:extLst>
      <p:ext uri="{BB962C8B-B14F-4D97-AF65-F5344CB8AC3E}">
        <p14:creationId xmlns="" xmlns:p14="http://schemas.microsoft.com/office/powerpoint/2010/main" val="4122675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Z:\Ситников\зональное_март_2016_Друпповой\картинки оформление\6.png"/>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a:stretch/>
        </p:blipFill>
        <p:spPr bwMode="auto">
          <a:xfrm>
            <a:off x="5219162" y="2049947"/>
            <a:ext cx="1491344" cy="749697"/>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8" descr="Z:\Ситников\зональное_март_2016_Друпповой\картинки оформление\5.png"/>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4782308" y="1289187"/>
            <a:ext cx="1660062" cy="71932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Z:\Ситников\зональное_март_2016_Друпповой\картинки оформление\1.png"/>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903661" y="1288574"/>
            <a:ext cx="1480457" cy="71932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Z:\Ситников\зональное_март_2016_Друпповой\картинки оформление\2.png"/>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245908" y="1999548"/>
            <a:ext cx="1620381" cy="77210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Z:\Ситников\зональное_март_2016_Друпповой\картинки оформление\3.png"/>
          <p:cNvPicPr>
            <a:picLocks noChangeAspect="1" noChangeArrowheads="1"/>
          </p:cNvPicPr>
          <p:nvPr/>
        </p:nvPicPr>
        <p:blipFill rotWithShape="1">
          <a:blip r:embed="rId7" cstate="email">
            <a:extLst>
              <a:ext uri="{28A0092B-C50C-407E-A947-70E740481C1C}">
                <a14:useLocalDpi xmlns="" xmlns:a14="http://schemas.microsoft.com/office/drawing/2010/main" val="0"/>
              </a:ext>
            </a:extLst>
          </a:blip>
          <a:srcRect/>
          <a:stretch/>
        </p:blipFill>
        <p:spPr bwMode="auto">
          <a:xfrm>
            <a:off x="151470" y="3786898"/>
            <a:ext cx="1717344" cy="58891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5" descr="Z:\Ситников\зональное_март_2016_Друпповой\картинки оформление\4.png"/>
          <p:cNvPicPr>
            <a:picLocks noChangeAspect="1" noChangeArrowheads="1"/>
          </p:cNvPicPr>
          <p:nvPr/>
        </p:nvPicPr>
        <p:blipFill rotWithShape="1">
          <a:blip r:embed="rId8" cstate="email">
            <a:extLst>
              <a:ext uri="{28A0092B-C50C-407E-A947-70E740481C1C}">
                <a14:useLocalDpi xmlns="" xmlns:a14="http://schemas.microsoft.com/office/drawing/2010/main" val="0"/>
              </a:ext>
            </a:extLst>
          </a:blip>
          <a:srcRect/>
          <a:stretch/>
        </p:blipFill>
        <p:spPr bwMode="auto">
          <a:xfrm>
            <a:off x="827646" y="4879868"/>
            <a:ext cx="2220685" cy="755912"/>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Z:\Ситников\зональное_март_2016_Друпповой\картинки оформление\7.png"/>
          <p:cNvPicPr>
            <a:picLocks noChangeAspect="1" noChangeArrowheads="1"/>
          </p:cNvPicPr>
          <p:nvPr/>
        </p:nvPicPr>
        <p:blipFill rotWithShape="1">
          <a:blip r:embed="rId9" cstate="email">
            <a:extLst>
              <a:ext uri="{28A0092B-C50C-407E-A947-70E740481C1C}">
                <a14:useLocalDpi xmlns="" xmlns:a14="http://schemas.microsoft.com/office/drawing/2010/main" val="0"/>
              </a:ext>
            </a:extLst>
          </a:blip>
          <a:srcRect/>
          <a:stretch/>
        </p:blipFill>
        <p:spPr bwMode="auto">
          <a:xfrm>
            <a:off x="4687974" y="4622905"/>
            <a:ext cx="1853255" cy="576762"/>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975669" y="1495492"/>
            <a:ext cx="3280257" cy="646331"/>
          </a:xfrm>
          <a:prstGeom prst="rect">
            <a:avLst/>
          </a:prstGeom>
          <a:noFill/>
        </p:spPr>
        <p:txBody>
          <a:bodyPr wrap="none" rtlCol="0">
            <a:spAutoFit/>
          </a:bodyPr>
          <a:lstStyle/>
          <a:p>
            <a:pPr marL="88900" eaLnBrk="0" hangingPunct="0">
              <a:tabLst>
                <a:tab pos="268288" algn="l"/>
              </a:tabLst>
              <a:defRPr/>
            </a:pPr>
            <a:r>
              <a:rPr lang="ru-RU" b="1" dirty="0">
                <a:solidFill>
                  <a:srgbClr val="C00000"/>
                </a:solidFill>
              </a:rPr>
              <a:t>Краевые</a:t>
            </a:r>
            <a:r>
              <a:rPr lang="ru-RU" b="1" dirty="0">
                <a:solidFill>
                  <a:srgbClr val="0000FF"/>
                </a:solidFill>
              </a:rPr>
              <a:t> </a:t>
            </a:r>
            <a:r>
              <a:rPr lang="ru-RU" dirty="0">
                <a:solidFill>
                  <a:srgbClr val="0000FF"/>
                </a:solidFill>
              </a:rPr>
              <a:t>интенсивные школы</a:t>
            </a:r>
          </a:p>
          <a:p>
            <a:pPr marL="88900" eaLnBrk="0" hangingPunct="0">
              <a:tabLst>
                <a:tab pos="268288" algn="l"/>
              </a:tabLst>
              <a:defRPr/>
            </a:pPr>
            <a:r>
              <a:rPr lang="ru-RU" dirty="0">
                <a:solidFill>
                  <a:srgbClr val="0000FF"/>
                </a:solidFill>
              </a:rPr>
              <a:t> (</a:t>
            </a:r>
            <a:r>
              <a:rPr lang="ru-RU" dirty="0" err="1">
                <a:solidFill>
                  <a:srgbClr val="0000FF"/>
                </a:solidFill>
              </a:rPr>
              <a:t>г.Дудинка</a:t>
            </a:r>
            <a:r>
              <a:rPr lang="ru-RU" dirty="0" smtClean="0">
                <a:solidFill>
                  <a:srgbClr val="0000FF"/>
                </a:solidFill>
              </a:rPr>
              <a:t>)</a:t>
            </a:r>
            <a:endParaRPr lang="ru-RU" dirty="0">
              <a:solidFill>
                <a:srgbClr val="0000FF"/>
              </a:solidFill>
            </a:endParaRPr>
          </a:p>
        </p:txBody>
      </p:sp>
      <p:sp>
        <p:nvSpPr>
          <p:cNvPr id="10" name="TextBox 9"/>
          <p:cNvSpPr txBox="1"/>
          <p:nvPr/>
        </p:nvSpPr>
        <p:spPr>
          <a:xfrm>
            <a:off x="317916" y="2271422"/>
            <a:ext cx="3361946" cy="923330"/>
          </a:xfrm>
          <a:prstGeom prst="rect">
            <a:avLst/>
          </a:prstGeom>
          <a:noFill/>
        </p:spPr>
        <p:txBody>
          <a:bodyPr wrap="none" rtlCol="0">
            <a:spAutoFit/>
          </a:bodyPr>
          <a:lstStyle/>
          <a:p>
            <a:pPr marL="88900" eaLnBrk="0" hangingPunct="0">
              <a:tabLst>
                <a:tab pos="268288" algn="l"/>
              </a:tabLst>
              <a:defRPr/>
            </a:pPr>
            <a:r>
              <a:rPr lang="ru-RU" b="1" dirty="0">
                <a:solidFill>
                  <a:srgbClr val="C00000"/>
                </a:solidFill>
              </a:rPr>
              <a:t>Муниципальные интенсивные</a:t>
            </a:r>
          </a:p>
          <a:p>
            <a:pPr marL="88900" eaLnBrk="0" hangingPunct="0">
              <a:tabLst>
                <a:tab pos="268288" algn="l"/>
              </a:tabLst>
              <a:defRPr/>
            </a:pPr>
            <a:r>
              <a:rPr lang="ru-RU" b="1" dirty="0">
                <a:solidFill>
                  <a:srgbClr val="C00000"/>
                </a:solidFill>
              </a:rPr>
              <a:t> школы</a:t>
            </a:r>
          </a:p>
          <a:p>
            <a:pPr marL="88900" eaLnBrk="0" hangingPunct="0">
              <a:tabLst>
                <a:tab pos="268288" algn="l"/>
              </a:tabLst>
              <a:defRPr/>
            </a:pPr>
            <a:r>
              <a:rPr lang="ru-RU" dirty="0">
                <a:solidFill>
                  <a:srgbClr val="0000FF"/>
                </a:solidFill>
              </a:rPr>
              <a:t> (с. Хатанга </a:t>
            </a:r>
            <a:r>
              <a:rPr lang="ru-RU" dirty="0" smtClean="0">
                <a:solidFill>
                  <a:srgbClr val="0000FF"/>
                </a:solidFill>
              </a:rPr>
              <a:t>)</a:t>
            </a:r>
            <a:endParaRPr lang="ru-RU" dirty="0">
              <a:solidFill>
                <a:srgbClr val="0000FF"/>
              </a:solidFill>
            </a:endParaRPr>
          </a:p>
        </p:txBody>
      </p:sp>
      <p:sp>
        <p:nvSpPr>
          <p:cNvPr id="11" name="TextBox 10"/>
          <p:cNvSpPr txBox="1"/>
          <p:nvPr/>
        </p:nvSpPr>
        <p:spPr>
          <a:xfrm>
            <a:off x="301910" y="3895563"/>
            <a:ext cx="3508243" cy="1200329"/>
          </a:xfrm>
          <a:prstGeom prst="rect">
            <a:avLst/>
          </a:prstGeom>
          <a:noFill/>
        </p:spPr>
        <p:txBody>
          <a:bodyPr wrap="square" rtlCol="0">
            <a:spAutoFit/>
          </a:bodyPr>
          <a:lstStyle/>
          <a:p>
            <a:pPr marL="88900" eaLnBrk="0" hangingPunct="0">
              <a:tabLst>
                <a:tab pos="268288" algn="l"/>
              </a:tabLst>
              <a:defRPr/>
            </a:pPr>
            <a:r>
              <a:rPr lang="ru-RU" b="1" dirty="0">
                <a:solidFill>
                  <a:srgbClr val="C00000"/>
                </a:solidFill>
              </a:rPr>
              <a:t>Муниципальные проекты:</a:t>
            </a:r>
          </a:p>
          <a:p>
            <a:pPr marL="88900" eaLnBrk="0" hangingPunct="0">
              <a:tabLst>
                <a:tab pos="268288" algn="l"/>
              </a:tabLst>
              <a:defRPr/>
            </a:pPr>
            <a:r>
              <a:rPr lang="ru-RU" dirty="0"/>
              <a:t>«Сельская школа – </a:t>
            </a:r>
          </a:p>
          <a:p>
            <a:pPr marL="88900" eaLnBrk="0" hangingPunct="0">
              <a:tabLst>
                <a:tab pos="268288" algn="l"/>
              </a:tabLst>
              <a:defRPr/>
            </a:pPr>
            <a:r>
              <a:rPr lang="ru-RU" dirty="0"/>
              <a:t>социокультурный </a:t>
            </a:r>
            <a:r>
              <a:rPr lang="ru-RU" dirty="0" err="1"/>
              <a:t>комлекс</a:t>
            </a:r>
            <a:r>
              <a:rPr lang="ru-RU" dirty="0"/>
              <a:t>»</a:t>
            </a:r>
          </a:p>
          <a:p>
            <a:pPr marL="88900" eaLnBrk="0" hangingPunct="0">
              <a:tabLst>
                <a:tab pos="268288" algn="l"/>
              </a:tabLst>
              <a:defRPr/>
            </a:pPr>
            <a:r>
              <a:rPr lang="ru-RU" dirty="0"/>
              <a:t>(п. </a:t>
            </a:r>
            <a:r>
              <a:rPr lang="ru-RU" dirty="0" err="1"/>
              <a:t>Волочанка</a:t>
            </a:r>
            <a:r>
              <a:rPr lang="ru-RU" dirty="0"/>
              <a:t>, п. Караул</a:t>
            </a:r>
            <a:r>
              <a:rPr lang="ru-RU" b="1" dirty="0">
                <a:solidFill>
                  <a:srgbClr val="0000FF"/>
                </a:solidFill>
              </a:rPr>
              <a:t>)</a:t>
            </a:r>
          </a:p>
        </p:txBody>
      </p:sp>
      <p:sp>
        <p:nvSpPr>
          <p:cNvPr id="12" name="Прямоугольник 11"/>
          <p:cNvSpPr/>
          <p:nvPr/>
        </p:nvSpPr>
        <p:spPr>
          <a:xfrm>
            <a:off x="4976006" y="1495492"/>
            <a:ext cx="4572000" cy="646331"/>
          </a:xfrm>
          <a:prstGeom prst="rect">
            <a:avLst/>
          </a:prstGeom>
        </p:spPr>
        <p:txBody>
          <a:bodyPr>
            <a:spAutoFit/>
          </a:bodyPr>
          <a:lstStyle/>
          <a:p>
            <a:pPr marL="88900" eaLnBrk="0" hangingPunct="0">
              <a:tabLst>
                <a:tab pos="268288" algn="l"/>
              </a:tabLst>
              <a:defRPr/>
            </a:pPr>
            <a:r>
              <a:rPr lang="ru-RU" b="1" dirty="0">
                <a:solidFill>
                  <a:srgbClr val="C00000"/>
                </a:solidFill>
              </a:rPr>
              <a:t>Межведомственный проект:</a:t>
            </a:r>
          </a:p>
          <a:p>
            <a:pPr marL="88900" eaLnBrk="0" hangingPunct="0">
              <a:tabLst>
                <a:tab pos="268288" algn="l"/>
              </a:tabLst>
              <a:defRPr/>
            </a:pPr>
            <a:r>
              <a:rPr lang="ru-RU" dirty="0"/>
              <a:t>ЕД профориентации (900 шк.-2016г</a:t>
            </a:r>
            <a:r>
              <a:rPr lang="ru-RU" sz="1600" dirty="0"/>
              <a:t>)</a:t>
            </a:r>
          </a:p>
        </p:txBody>
      </p:sp>
      <p:sp>
        <p:nvSpPr>
          <p:cNvPr id="13" name="Прямоугольник 12"/>
          <p:cNvSpPr/>
          <p:nvPr/>
        </p:nvSpPr>
        <p:spPr>
          <a:xfrm>
            <a:off x="5436096" y="2325323"/>
            <a:ext cx="4572000" cy="2554545"/>
          </a:xfrm>
          <a:prstGeom prst="rect">
            <a:avLst/>
          </a:prstGeom>
        </p:spPr>
        <p:txBody>
          <a:bodyPr>
            <a:spAutoFit/>
          </a:bodyPr>
          <a:lstStyle/>
          <a:p>
            <a:pPr marL="88900" eaLnBrk="0" hangingPunct="0">
              <a:tabLst>
                <a:tab pos="268288" algn="l"/>
              </a:tabLst>
              <a:defRPr/>
            </a:pPr>
            <a:r>
              <a:rPr lang="ru-RU" b="1" dirty="0">
                <a:solidFill>
                  <a:srgbClr val="C00000"/>
                </a:solidFill>
              </a:rPr>
              <a:t>Муниципальные мероприятия</a:t>
            </a:r>
          </a:p>
          <a:p>
            <a:pPr marL="88900" eaLnBrk="0" hangingPunct="0">
              <a:tabLst>
                <a:tab pos="268288" algn="l"/>
              </a:tabLst>
              <a:defRPr/>
            </a:pPr>
            <a:r>
              <a:rPr lang="ru-RU" b="1" dirty="0">
                <a:solidFill>
                  <a:srgbClr val="C00000"/>
                </a:solidFill>
              </a:rPr>
              <a:t> (традиционные):</a:t>
            </a:r>
          </a:p>
          <a:p>
            <a:pPr marL="88900" eaLnBrk="0" hangingPunct="0">
              <a:tabLst>
                <a:tab pos="268288" algn="l"/>
              </a:tabLst>
              <a:defRPr/>
            </a:pPr>
            <a:r>
              <a:rPr lang="ru-RU" dirty="0"/>
              <a:t>Серебряная нить</a:t>
            </a:r>
          </a:p>
          <a:p>
            <a:pPr marL="88900" eaLnBrk="0" hangingPunct="0">
              <a:tabLst>
                <a:tab pos="268288" algn="l"/>
              </a:tabLst>
              <a:defRPr/>
            </a:pPr>
            <a:r>
              <a:rPr lang="ru-RU" dirty="0"/>
              <a:t>«Золотой апельсин»</a:t>
            </a:r>
          </a:p>
          <a:p>
            <a:pPr marL="88900" eaLnBrk="0" hangingPunct="0">
              <a:tabLst>
                <a:tab pos="268288" algn="l"/>
              </a:tabLst>
              <a:defRPr/>
            </a:pPr>
            <a:r>
              <a:rPr lang="ru-RU" dirty="0"/>
              <a:t>«Зарница»</a:t>
            </a:r>
          </a:p>
          <a:p>
            <a:pPr marL="88900" eaLnBrk="0" hangingPunct="0">
              <a:tabLst>
                <a:tab pos="268288" algn="l"/>
              </a:tabLst>
              <a:defRPr/>
            </a:pPr>
            <a:r>
              <a:rPr lang="ru-RU" dirty="0"/>
              <a:t>«Красная звезда» - школьные музеи</a:t>
            </a:r>
          </a:p>
          <a:p>
            <a:pPr marL="88900" eaLnBrk="0" hangingPunct="0">
              <a:tabLst>
                <a:tab pos="268288" algn="l"/>
              </a:tabLst>
              <a:defRPr/>
            </a:pPr>
            <a:r>
              <a:rPr lang="ru-RU" dirty="0"/>
              <a:t>«Всё это было не со мной!»</a:t>
            </a:r>
          </a:p>
          <a:p>
            <a:pPr marL="88900" eaLnBrk="0" hangingPunct="0">
              <a:tabLst>
                <a:tab pos="268288" algn="l"/>
              </a:tabLst>
              <a:defRPr/>
            </a:pPr>
            <a:r>
              <a:rPr lang="ru-RU" dirty="0"/>
              <a:t>«Зелёная поляна»</a:t>
            </a:r>
          </a:p>
          <a:p>
            <a:pPr marL="88900" eaLnBrk="0" hangingPunct="0">
              <a:tabLst>
                <a:tab pos="268288" algn="l"/>
              </a:tabLst>
              <a:defRPr/>
            </a:pPr>
            <a:r>
              <a:rPr lang="ru-RU" sz="1600" b="1" dirty="0">
                <a:solidFill>
                  <a:srgbClr val="0000FF"/>
                </a:solidFill>
              </a:rPr>
              <a:t> </a:t>
            </a:r>
            <a:endParaRPr lang="ru-RU" sz="1600" dirty="0"/>
          </a:p>
        </p:txBody>
      </p:sp>
      <p:sp>
        <p:nvSpPr>
          <p:cNvPr id="14" name="Прямоугольник 13"/>
          <p:cNvSpPr/>
          <p:nvPr/>
        </p:nvSpPr>
        <p:spPr>
          <a:xfrm>
            <a:off x="1052078" y="5193885"/>
            <a:ext cx="4572000" cy="1054135"/>
          </a:xfrm>
          <a:prstGeom prst="rect">
            <a:avLst/>
          </a:prstGeom>
        </p:spPr>
        <p:txBody>
          <a:bodyPr>
            <a:spAutoFit/>
          </a:bodyPr>
          <a:lstStyle/>
          <a:p>
            <a:pPr marL="342900" indent="-342900">
              <a:lnSpc>
                <a:spcPts val="2500"/>
              </a:lnSpc>
              <a:buClr>
                <a:srgbClr val="FFFF00"/>
              </a:buClr>
              <a:buSzPct val="130000"/>
              <a:defRPr/>
            </a:pPr>
            <a:r>
              <a:rPr lang="ru-RU" b="1" dirty="0">
                <a:solidFill>
                  <a:srgbClr val="C00000"/>
                </a:solidFill>
              </a:rPr>
              <a:t>Муниципальные проекты:</a:t>
            </a:r>
          </a:p>
          <a:p>
            <a:pPr marL="342900" indent="-342900">
              <a:lnSpc>
                <a:spcPts val="2500"/>
              </a:lnSpc>
              <a:buClr>
                <a:srgbClr val="FFFF00"/>
              </a:buClr>
              <a:buSzPct val="130000"/>
              <a:defRPr/>
            </a:pPr>
            <a:r>
              <a:rPr lang="ru-RU" dirty="0"/>
              <a:t>«</a:t>
            </a:r>
            <a:r>
              <a:rPr lang="ru-RU" dirty="0" err="1"/>
              <a:t>Этноград</a:t>
            </a:r>
            <a:r>
              <a:rPr lang="ru-RU" dirty="0"/>
              <a:t> – город кочующих </a:t>
            </a:r>
          </a:p>
          <a:p>
            <a:pPr marL="342900" indent="-342900">
              <a:lnSpc>
                <a:spcPts val="2500"/>
              </a:lnSpc>
              <a:buClr>
                <a:srgbClr val="FFFF00"/>
              </a:buClr>
              <a:buSzPct val="130000"/>
              <a:defRPr/>
            </a:pPr>
            <a:r>
              <a:rPr lang="ru-RU" dirty="0"/>
              <a:t>культур» -ТМК ОУ «ДСШ№1»</a:t>
            </a:r>
          </a:p>
        </p:txBody>
      </p:sp>
      <p:sp>
        <p:nvSpPr>
          <p:cNvPr id="15" name="Прямоугольник 14"/>
          <p:cNvSpPr/>
          <p:nvPr/>
        </p:nvSpPr>
        <p:spPr>
          <a:xfrm>
            <a:off x="4908753" y="4759659"/>
            <a:ext cx="4572000" cy="1200329"/>
          </a:xfrm>
          <a:prstGeom prst="rect">
            <a:avLst/>
          </a:prstGeom>
        </p:spPr>
        <p:txBody>
          <a:bodyPr>
            <a:spAutoFit/>
          </a:bodyPr>
          <a:lstStyle/>
          <a:p>
            <a:pPr marL="88900" eaLnBrk="0" hangingPunct="0">
              <a:tabLst>
                <a:tab pos="268288" algn="l"/>
              </a:tabLst>
              <a:defRPr/>
            </a:pPr>
            <a:r>
              <a:rPr lang="ru-RU" b="1" dirty="0">
                <a:solidFill>
                  <a:srgbClr val="C00000"/>
                </a:solidFill>
              </a:rPr>
              <a:t>Муниципальные проекты:</a:t>
            </a:r>
          </a:p>
          <a:p>
            <a:pPr marL="88900" eaLnBrk="0" hangingPunct="0">
              <a:tabLst>
                <a:tab pos="268288" algn="l"/>
              </a:tabLst>
              <a:defRPr/>
            </a:pPr>
            <a:r>
              <a:rPr lang="ru-RU" dirty="0"/>
              <a:t>НПК «Золотое перо</a:t>
            </a:r>
            <a:r>
              <a:rPr lang="ru-RU" dirty="0" smtClean="0"/>
              <a:t>» «</a:t>
            </a:r>
            <a:r>
              <a:rPr lang="ru-RU" dirty="0"/>
              <a:t>Белая Родина»</a:t>
            </a:r>
          </a:p>
          <a:p>
            <a:pPr marL="88900" eaLnBrk="0" hangingPunct="0">
              <a:tabLst>
                <a:tab pos="268288" algn="l"/>
              </a:tabLst>
              <a:defRPr/>
            </a:pPr>
            <a:r>
              <a:rPr lang="ru-RU" dirty="0"/>
              <a:t>Этнографическая школа </a:t>
            </a:r>
          </a:p>
          <a:p>
            <a:pPr marL="88900" eaLnBrk="0" hangingPunct="0">
              <a:tabLst>
                <a:tab pos="268288" algn="l"/>
              </a:tabLst>
              <a:defRPr/>
            </a:pPr>
            <a:r>
              <a:rPr lang="ru-RU" dirty="0"/>
              <a:t>(</a:t>
            </a:r>
            <a:r>
              <a:rPr lang="ru-RU" dirty="0" err="1"/>
              <a:t>с.Хатанга</a:t>
            </a:r>
            <a:r>
              <a:rPr lang="ru-RU" dirty="0" smtClean="0"/>
              <a:t>) «</a:t>
            </a:r>
            <a:r>
              <a:rPr lang="ru-RU" dirty="0"/>
              <a:t>Надежда»</a:t>
            </a:r>
          </a:p>
        </p:txBody>
      </p:sp>
      <p:sp>
        <p:nvSpPr>
          <p:cNvPr id="16" name="Овал 15"/>
          <p:cNvSpPr/>
          <p:nvPr/>
        </p:nvSpPr>
        <p:spPr>
          <a:xfrm>
            <a:off x="3048331" y="2912816"/>
            <a:ext cx="2323476" cy="1168539"/>
          </a:xfrm>
          <a:prstGeom prst="ellipse">
            <a:avLst/>
          </a:prstGeom>
        </p:spPr>
        <p:style>
          <a:lnRef idx="3">
            <a:schemeClr val="lt1"/>
          </a:lnRef>
          <a:fillRef idx="1">
            <a:schemeClr val="accent1"/>
          </a:fillRef>
          <a:effectRef idx="1">
            <a:schemeClr val="accent1"/>
          </a:effectRef>
          <a:fontRef idx="minor">
            <a:schemeClr val="lt1"/>
          </a:fontRef>
        </p:style>
        <p:txBody>
          <a:bodyPr wrap="square">
            <a:spAutoFit/>
          </a:bodyPr>
          <a:lstStyle/>
          <a:p>
            <a:pPr marL="88900" algn="ctr" eaLnBrk="0" hangingPunct="0">
              <a:tabLst>
                <a:tab pos="268288" algn="l"/>
              </a:tabLst>
              <a:defRPr/>
            </a:pPr>
            <a:r>
              <a:rPr lang="ru-RU" sz="1600" b="1" dirty="0" smtClean="0">
                <a:solidFill>
                  <a:schemeClr val="bg1"/>
                </a:solidFill>
              </a:rPr>
              <a:t> 4683 учен</a:t>
            </a:r>
            <a:r>
              <a:rPr lang="ru-RU" sz="1600" dirty="0" smtClean="0">
                <a:solidFill>
                  <a:schemeClr val="bg1"/>
                </a:solidFill>
              </a:rPr>
              <a:t>и</a:t>
            </a:r>
            <a:r>
              <a:rPr lang="ru-RU" sz="1600" b="1" dirty="0" smtClean="0">
                <a:solidFill>
                  <a:schemeClr val="bg1"/>
                </a:solidFill>
              </a:rPr>
              <a:t>ка</a:t>
            </a:r>
          </a:p>
          <a:p>
            <a:pPr marL="88900" algn="ctr" eaLnBrk="0" hangingPunct="0">
              <a:tabLst>
                <a:tab pos="268288" algn="l"/>
              </a:tabLst>
              <a:defRPr/>
            </a:pPr>
            <a:r>
              <a:rPr lang="ru-RU" sz="1600" b="1" dirty="0" smtClean="0">
                <a:solidFill>
                  <a:schemeClr val="bg1"/>
                </a:solidFill>
              </a:rPr>
              <a:t> + 942 </a:t>
            </a:r>
            <a:r>
              <a:rPr lang="ru-RU" sz="1600" b="1" dirty="0" err="1" smtClean="0">
                <a:solidFill>
                  <a:schemeClr val="bg1"/>
                </a:solidFill>
              </a:rPr>
              <a:t>дошк</a:t>
            </a:r>
            <a:r>
              <a:rPr lang="ru-RU" sz="1600" b="1" dirty="0" smtClean="0">
                <a:solidFill>
                  <a:schemeClr val="bg1"/>
                </a:solidFill>
              </a:rPr>
              <a:t> :</a:t>
            </a:r>
          </a:p>
          <a:p>
            <a:pPr marL="88900" algn="ctr" eaLnBrk="0" hangingPunct="0">
              <a:tabLst>
                <a:tab pos="268288" algn="l"/>
              </a:tabLst>
              <a:defRPr/>
            </a:pPr>
            <a:r>
              <a:rPr lang="ru-RU" sz="1600" b="1" dirty="0" smtClean="0">
                <a:solidFill>
                  <a:schemeClr val="bg1"/>
                </a:solidFill>
              </a:rPr>
              <a:t>327объединен.</a:t>
            </a:r>
            <a:endParaRPr lang="ru-RU" sz="1600" dirty="0">
              <a:solidFill>
                <a:schemeClr val="bg1"/>
              </a:solidFill>
            </a:endParaRPr>
          </a:p>
        </p:txBody>
      </p:sp>
      <p:sp>
        <p:nvSpPr>
          <p:cNvPr id="18" name="Заголовок 1"/>
          <p:cNvSpPr txBox="1">
            <a:spLocks/>
          </p:cNvSpPr>
          <p:nvPr/>
        </p:nvSpPr>
        <p:spPr>
          <a:xfrm>
            <a:off x="352992" y="836712"/>
            <a:ext cx="8539488" cy="523220"/>
          </a:xfrm>
          <a:prstGeom prst="rect">
            <a:avLst/>
          </a:prstGeom>
          <a:noFill/>
          <a:ln>
            <a:noFill/>
          </a:ln>
        </p:spPr>
        <p:txBody>
          <a:bodyPr wrap="square">
            <a:spAutoFit/>
          </a:bodyPr>
          <a:lstStyle>
            <a:defPPr>
              <a:defRPr lang="ru-RU"/>
            </a:defPPr>
            <a:lvl1pPr>
              <a:defRPr sz="2800" b="1">
                <a:solidFill>
                  <a:schemeClr val="tx2">
                    <a:lumMod val="75000"/>
                  </a:schemeClr>
                </a:solidFill>
              </a:defRPr>
            </a:lvl1pPr>
          </a:lstStyle>
          <a:p>
            <a:r>
              <a:rPr lang="ru-RU" dirty="0" smtClean="0"/>
              <a:t>ВОСПИТАНИЕ И ДОПОЛНИТЕЛЬНОЕ ОБРАЗОВАНИЕ</a:t>
            </a:r>
            <a:endParaRPr lang="ru-RU" dirty="0"/>
          </a:p>
        </p:txBody>
      </p:sp>
      <p:cxnSp>
        <p:nvCxnSpPr>
          <p:cNvPr id="20" name="Скругленная соединительная линия 19"/>
          <p:cNvCxnSpPr>
            <a:stCxn id="16" idx="0"/>
            <a:endCxn id="9" idx="3"/>
          </p:cNvCxnSpPr>
          <p:nvPr/>
        </p:nvCxnSpPr>
        <p:spPr>
          <a:xfrm rot="5400000" flipH="1" flipV="1">
            <a:off x="3685918" y="2342809"/>
            <a:ext cx="1094158" cy="45857"/>
          </a:xfrm>
          <a:prstGeom prst="curvedConnector4">
            <a:avLst>
              <a:gd name="adj1" fmla="val 35232"/>
              <a:gd name="adj2" fmla="val 598506"/>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Скругленная соединительная линия 21"/>
          <p:cNvCxnSpPr>
            <a:stCxn id="16" idx="1"/>
          </p:cNvCxnSpPr>
          <p:nvPr/>
        </p:nvCxnSpPr>
        <p:spPr>
          <a:xfrm rot="16200000" flipV="1">
            <a:off x="2364709" y="2060058"/>
            <a:ext cx="350858" cy="1696916"/>
          </a:xfrm>
          <a:prstGeom prst="curved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Скругленная соединительная линия 25"/>
          <p:cNvCxnSpPr>
            <a:stCxn id="16" idx="7"/>
            <a:endCxn id="2" idx="1"/>
          </p:cNvCxnSpPr>
          <p:nvPr/>
        </p:nvCxnSpPr>
        <p:spPr>
          <a:xfrm rot="5400000" flipH="1" flipV="1">
            <a:off x="4795778" y="2660561"/>
            <a:ext cx="659149" cy="187620"/>
          </a:xfrm>
          <a:prstGeom prst="curved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Скругленная соединительная линия 27"/>
          <p:cNvCxnSpPr>
            <a:stCxn id="16" idx="2"/>
            <a:endCxn id="6" idx="0"/>
          </p:cNvCxnSpPr>
          <p:nvPr/>
        </p:nvCxnSpPr>
        <p:spPr>
          <a:xfrm rot="10800000" flipV="1">
            <a:off x="1010143" y="3497086"/>
            <a:ext cx="2038189" cy="289812"/>
          </a:xfrm>
          <a:prstGeom prst="curved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Скругленная соединительная линия 29"/>
          <p:cNvCxnSpPr>
            <a:stCxn id="16" idx="4"/>
            <a:endCxn id="14" idx="0"/>
          </p:cNvCxnSpPr>
          <p:nvPr/>
        </p:nvCxnSpPr>
        <p:spPr>
          <a:xfrm rot="5400000">
            <a:off x="3217809" y="4201625"/>
            <a:ext cx="1112530" cy="871991"/>
          </a:xfrm>
          <a:prstGeom prst="curved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Скругленная соединительная линия 31"/>
          <p:cNvCxnSpPr>
            <a:stCxn id="16" idx="5"/>
            <a:endCxn id="8" idx="0"/>
          </p:cNvCxnSpPr>
          <p:nvPr/>
        </p:nvCxnSpPr>
        <p:spPr>
          <a:xfrm rot="16200000" flipH="1">
            <a:off x="4966733" y="3975035"/>
            <a:ext cx="712679" cy="583060"/>
          </a:xfrm>
          <a:prstGeom prst="curved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Скругленная соединительная линия 33"/>
          <p:cNvCxnSpPr/>
          <p:nvPr/>
        </p:nvCxnSpPr>
        <p:spPr>
          <a:xfrm rot="5400000" flipH="1" flipV="1">
            <a:off x="4182684" y="2063961"/>
            <a:ext cx="1094158" cy="603555"/>
          </a:xfrm>
          <a:prstGeom prst="curved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93441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3" cstate="email">
            <a:extLst/>
          </a:blip>
          <a:srcRect/>
          <a:stretch>
            <a:fillRect/>
          </a:stretch>
        </p:blipFill>
        <p:spPr bwMode="auto">
          <a:xfrm>
            <a:off x="142844" y="3857628"/>
            <a:ext cx="3428992" cy="2500330"/>
          </a:xfrm>
          <a:prstGeom prst="rect">
            <a:avLst/>
          </a:prstGeom>
          <a:ln>
            <a:noFill/>
          </a:ln>
          <a:effectLst>
            <a:softEdge rad="112500"/>
          </a:effectLst>
          <a:extLst/>
        </p:spPr>
      </p:pic>
      <p:pic>
        <p:nvPicPr>
          <p:cNvPr id="2" name="Picture 30"/>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286375" y="1285875"/>
            <a:ext cx="3633788" cy="250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p:nvPicPr>
        <p:blipFill>
          <a:blip r:embed="rId5" cstate="email">
            <a:extLst/>
          </a:blip>
          <a:srcRect/>
          <a:stretch>
            <a:fillRect/>
          </a:stretch>
        </p:blipFill>
        <p:spPr bwMode="auto">
          <a:xfrm>
            <a:off x="5429256" y="3765964"/>
            <a:ext cx="3543635" cy="2591994"/>
          </a:xfrm>
          <a:prstGeom prst="rect">
            <a:avLst/>
          </a:prstGeom>
          <a:ln>
            <a:noFill/>
          </a:ln>
          <a:effectLst>
            <a:softEdge rad="112500"/>
          </a:effectLst>
          <a:extLst/>
        </p:spPr>
      </p:pic>
      <p:pic>
        <p:nvPicPr>
          <p:cNvPr id="5" name="Picture 9"/>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185738" y="1428750"/>
            <a:ext cx="3527425" cy="235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6"/>
          <p:cNvSpPr txBox="1"/>
          <p:nvPr/>
        </p:nvSpPr>
        <p:spPr>
          <a:xfrm>
            <a:off x="142844" y="746284"/>
            <a:ext cx="8795100" cy="523220"/>
          </a:xfrm>
          <a:prstGeom prst="rect">
            <a:avLst/>
          </a:prstGeom>
          <a:noFill/>
        </p:spPr>
        <p:txBody>
          <a:bodyPr wrap="none" rtlCol="0">
            <a:spAutoFit/>
          </a:bodyPr>
          <a:lstStyle/>
          <a:p>
            <a:r>
              <a:rPr lang="ru-RU" sz="2800" dirty="0" smtClean="0">
                <a:solidFill>
                  <a:srgbClr val="002060"/>
                </a:solidFill>
              </a:rPr>
              <a:t>«СЕВЕРНОЕ МНОГОБОРЬЕ –КАЖДОЙ ШКОЛЕ ТАЙМЫРА»</a:t>
            </a:r>
            <a:endParaRPr lang="ru-RU" sz="2800" dirty="0">
              <a:solidFill>
                <a:srgbClr val="002060"/>
              </a:solidFill>
            </a:endParaRPr>
          </a:p>
        </p:txBody>
      </p:sp>
      <p:pic>
        <p:nvPicPr>
          <p:cNvPr id="8" name="Picture 4" descr="F:\Мои рисунки\PNG-рисунок\спорт\e4828ae464ac.pn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3599456" y="1561978"/>
            <a:ext cx="2008276" cy="414568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3851920" y="4877295"/>
            <a:ext cx="1434455" cy="369332"/>
          </a:xfrm>
          <a:prstGeom prst="rect">
            <a:avLst/>
          </a:prstGeom>
          <a:noFill/>
        </p:spPr>
        <p:txBody>
          <a:bodyPr wrap="square" rtlCol="0">
            <a:spAutoFit/>
          </a:bodyPr>
          <a:lstStyle/>
          <a:p>
            <a:pPr algn="ctr"/>
            <a:r>
              <a:rPr lang="ru-RU" b="1" dirty="0" smtClean="0">
                <a:solidFill>
                  <a:schemeClr val="bg1"/>
                </a:solidFill>
              </a:rPr>
              <a:t>ТАЙМЫР</a:t>
            </a:r>
            <a:endParaRPr lang="ru-RU" b="1" dirty="0">
              <a:solidFill>
                <a:schemeClr val="bg1"/>
              </a:solidFill>
            </a:endParaRPr>
          </a:p>
        </p:txBody>
      </p:sp>
    </p:spTree>
    <p:extLst>
      <p:ext uri="{BB962C8B-B14F-4D97-AF65-F5344CB8AC3E}">
        <p14:creationId xmlns="" xmlns:p14="http://schemas.microsoft.com/office/powerpoint/2010/main" val="1491868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Мои рисунки\человечки\j0078745.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779500" y="4000194"/>
            <a:ext cx="2376670" cy="236805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234770" y="1337914"/>
            <a:ext cx="8572500" cy="5478423"/>
          </a:xfrm>
          <a:prstGeom prst="rect">
            <a:avLst/>
          </a:prstGeom>
        </p:spPr>
        <p:txBody>
          <a:bodyPr>
            <a:spAutoFit/>
          </a:bodyPr>
          <a:ls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ru-RU" b="1" dirty="0">
                <a:solidFill>
                  <a:srgbClr val="FF0000"/>
                </a:solidFill>
              </a:rPr>
              <a:t>Затратные: </a:t>
            </a:r>
          </a:p>
          <a:p>
            <a:pPr>
              <a:buFont typeface="Arial" pitchFamily="34" charset="0"/>
              <a:buChar char="•"/>
              <a:defRPr/>
            </a:pPr>
            <a:r>
              <a:rPr lang="ru-RU" sz="1600" dirty="0" smtClean="0"/>
              <a:t> Ветхость </a:t>
            </a:r>
            <a:r>
              <a:rPr lang="ru-RU" sz="1600" dirty="0"/>
              <a:t>зданий сельских малокомплектных  школ и растущие требования </a:t>
            </a:r>
            <a:r>
              <a:rPr lang="ru-RU" sz="1600" dirty="0" err="1"/>
              <a:t>потребнадзора</a:t>
            </a:r>
            <a:r>
              <a:rPr lang="ru-RU" sz="1600" dirty="0"/>
              <a:t>.</a:t>
            </a:r>
          </a:p>
          <a:p>
            <a:pPr>
              <a:buFont typeface="Arial" pitchFamily="34" charset="0"/>
              <a:buChar char="•"/>
              <a:defRPr/>
            </a:pPr>
            <a:r>
              <a:rPr lang="ru-RU" sz="1600" dirty="0" smtClean="0"/>
              <a:t> Отсутствие </a:t>
            </a:r>
            <a:r>
              <a:rPr lang="ru-RU" sz="1600" dirty="0"/>
              <a:t>строительства новых зданий </a:t>
            </a:r>
          </a:p>
          <a:p>
            <a:pPr>
              <a:buFont typeface="Arial" pitchFamily="34" charset="0"/>
              <a:buChar char="•"/>
              <a:defRPr/>
            </a:pPr>
            <a:r>
              <a:rPr lang="ru-RU" sz="1600" dirty="0" smtClean="0"/>
              <a:t> Отсутствие </a:t>
            </a:r>
            <a:r>
              <a:rPr lang="ru-RU" sz="1600" dirty="0"/>
              <a:t>жилья для приглашаемых кадров</a:t>
            </a:r>
          </a:p>
          <a:p>
            <a:pPr>
              <a:defRPr/>
            </a:pPr>
            <a:endParaRPr lang="ru-RU" b="1" dirty="0" smtClean="0">
              <a:solidFill>
                <a:srgbClr val="FF0000"/>
              </a:solidFill>
            </a:endParaRPr>
          </a:p>
          <a:p>
            <a:pPr>
              <a:defRPr/>
            </a:pPr>
            <a:r>
              <a:rPr lang="ru-RU" b="1" dirty="0" smtClean="0">
                <a:solidFill>
                  <a:srgbClr val="FF0000"/>
                </a:solidFill>
              </a:rPr>
              <a:t>В </a:t>
            </a:r>
            <a:r>
              <a:rPr lang="ru-RU" b="1" dirty="0">
                <a:solidFill>
                  <a:srgbClr val="FF0000"/>
                </a:solidFill>
              </a:rPr>
              <a:t>рамках управленческих и педагогических компетенций:</a:t>
            </a:r>
          </a:p>
          <a:p>
            <a:pPr marL="285750" indent="-285750" eaLnBrk="0" hangingPunct="0">
              <a:buFont typeface="Arial" pitchFamily="34" charset="0"/>
              <a:buChar char="•"/>
              <a:defRPr/>
            </a:pPr>
            <a:r>
              <a:rPr lang="ru-RU" sz="1600" dirty="0"/>
              <a:t>при формировании школьных систем оценки качества образования  и образовательных результатов (разработка единых показателей измерения …)</a:t>
            </a:r>
          </a:p>
          <a:p>
            <a:pPr marL="285750" indent="-285750" eaLnBrk="0" hangingPunct="0">
              <a:buFont typeface="Arial" pitchFamily="34" charset="0"/>
              <a:buChar char="•"/>
              <a:defRPr/>
            </a:pPr>
            <a:r>
              <a:rPr lang="ru-RU" sz="1600" dirty="0"/>
              <a:t>при обеспечении узкими специалистами для работы с детьми ОВЗ</a:t>
            </a:r>
          </a:p>
          <a:p>
            <a:pPr marL="285750" indent="-285750" eaLnBrk="0" hangingPunct="0">
              <a:buFont typeface="Arial" pitchFamily="34" charset="0"/>
              <a:buChar char="•"/>
              <a:defRPr/>
            </a:pPr>
            <a:r>
              <a:rPr lang="ru-RU" sz="1600" dirty="0"/>
              <a:t>при организации независимой оценки качества на  муниципальном уровне (отсутствуют организации-операторы)</a:t>
            </a:r>
          </a:p>
          <a:p>
            <a:pPr marL="285750" indent="-285750" eaLnBrk="0" hangingPunct="0">
              <a:buFont typeface="Arial" pitchFamily="34" charset="0"/>
              <a:buChar char="•"/>
              <a:defRPr/>
            </a:pPr>
            <a:r>
              <a:rPr lang="ru-RU" sz="1600" dirty="0"/>
              <a:t>при организации экспертизы ООП (нет аккредитованных экспертов)</a:t>
            </a:r>
          </a:p>
          <a:p>
            <a:pPr marL="285750" indent="-285750" eaLnBrk="0" hangingPunct="0">
              <a:buFont typeface="Arial" pitchFamily="34" charset="0"/>
              <a:buChar char="•"/>
              <a:defRPr/>
            </a:pPr>
            <a:r>
              <a:rPr lang="ru-RU" sz="1600" dirty="0"/>
              <a:t>при организации взаимодействия ОУ и УДО по зачету результатов</a:t>
            </a:r>
          </a:p>
          <a:p>
            <a:pPr marL="285750" indent="-285750" eaLnBrk="0" hangingPunct="0">
              <a:defRPr/>
            </a:pPr>
            <a:endParaRPr lang="ru-RU" b="1" dirty="0" smtClean="0">
              <a:solidFill>
                <a:srgbClr val="FF0000"/>
              </a:solidFill>
            </a:endParaRPr>
          </a:p>
          <a:p>
            <a:pPr marL="285750" indent="-285750" eaLnBrk="0" hangingPunct="0">
              <a:defRPr/>
            </a:pPr>
            <a:r>
              <a:rPr lang="ru-RU" b="1" dirty="0" smtClean="0">
                <a:solidFill>
                  <a:srgbClr val="FF0000"/>
                </a:solidFill>
              </a:rPr>
              <a:t>Возможные </a:t>
            </a:r>
            <a:r>
              <a:rPr lang="ru-RU" b="1" dirty="0">
                <a:solidFill>
                  <a:srgbClr val="FF0000"/>
                </a:solidFill>
              </a:rPr>
              <a:t>пути </a:t>
            </a:r>
            <a:endParaRPr lang="ru-RU" dirty="0">
              <a:solidFill>
                <a:srgbClr val="FF0000"/>
              </a:solidFill>
            </a:endParaRPr>
          </a:p>
          <a:p>
            <a:pPr marL="285750" indent="-285750" eaLnBrk="0" hangingPunct="0">
              <a:buFont typeface="Arial" pitchFamily="34" charset="0"/>
              <a:buChar char="•"/>
              <a:defRPr/>
            </a:pPr>
            <a:r>
              <a:rPr lang="ru-RU" sz="1600" dirty="0">
                <a:latin typeface="Arial" pitchFamily="34" charset="0"/>
              </a:rPr>
              <a:t>Повышение уровня практических навыков, информационной  </a:t>
            </a:r>
            <a:r>
              <a:rPr lang="ru-RU" sz="1600" dirty="0" smtClean="0">
                <a:latin typeface="Arial" pitchFamily="34" charset="0"/>
              </a:rPr>
              <a:t>                                             и  </a:t>
            </a:r>
            <a:r>
              <a:rPr lang="ru-RU" sz="1600" dirty="0">
                <a:latin typeface="Arial" pitchFamily="34" charset="0"/>
              </a:rPr>
              <a:t>управленческой грамотности педагогов и  управленцев в </a:t>
            </a:r>
            <a:r>
              <a:rPr lang="ru-RU" sz="1600" dirty="0" smtClean="0">
                <a:latin typeface="Arial" pitchFamily="34" charset="0"/>
              </a:rPr>
              <a:t>                               реализации </a:t>
            </a:r>
            <a:r>
              <a:rPr lang="ru-RU" sz="1600" dirty="0">
                <a:latin typeface="Arial" pitchFamily="34" charset="0"/>
              </a:rPr>
              <a:t>новых функций системы образования.</a:t>
            </a:r>
          </a:p>
          <a:p>
            <a:pPr marL="285750" indent="-285750" eaLnBrk="0" hangingPunct="0">
              <a:defRPr/>
            </a:pPr>
            <a:endParaRPr lang="ru-RU" dirty="0"/>
          </a:p>
          <a:p>
            <a:pPr>
              <a:defRPr/>
            </a:pPr>
            <a:endParaRPr lang="ru-RU" dirty="0"/>
          </a:p>
        </p:txBody>
      </p:sp>
      <p:sp>
        <p:nvSpPr>
          <p:cNvPr id="3" name="Rectangle 2"/>
          <p:cNvSpPr txBox="1">
            <a:spLocks noChangeArrowheads="1"/>
          </p:cNvSpPr>
          <p:nvPr/>
        </p:nvSpPr>
        <p:spPr>
          <a:xfrm>
            <a:off x="251874" y="802320"/>
            <a:ext cx="8532813" cy="523220"/>
          </a:xfrm>
          <a:prstGeom prst="rect">
            <a:avLst/>
          </a:prstGeom>
          <a:noFill/>
          <a:ln>
            <a:noFill/>
          </a:ln>
        </p:spPr>
        <p:txBody>
          <a:bodyPr wrap="square">
            <a:spAutoFit/>
          </a:bodyPr>
          <a:lstStyle>
            <a:defPPr>
              <a:defRPr lang="ru-RU"/>
            </a:defPPr>
            <a:lvl1pPr>
              <a:defRPr sz="2800" b="1">
                <a:solidFill>
                  <a:schemeClr val="tx2">
                    <a:lumMod val="75000"/>
                  </a:schemeClr>
                </a:solidFill>
              </a:defRPr>
            </a:lvl1pPr>
          </a:lstStyle>
          <a:p>
            <a:r>
              <a:rPr lang="ru-RU" dirty="0"/>
              <a:t>ПРОБЛЕМЫ И ЗАТРУДНЕНИЯ</a:t>
            </a:r>
          </a:p>
        </p:txBody>
      </p:sp>
    </p:spTree>
    <p:extLst>
      <p:ext uri="{BB962C8B-B14F-4D97-AF65-F5344CB8AC3E}">
        <p14:creationId xmlns="" xmlns:p14="http://schemas.microsoft.com/office/powerpoint/2010/main" val="2084129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2" name="Овал 1"/>
          <p:cNvSpPr/>
          <p:nvPr/>
        </p:nvSpPr>
        <p:spPr>
          <a:xfrm>
            <a:off x="1158875" y="4800600"/>
            <a:ext cx="158750" cy="1603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3" name="Овал 2"/>
          <p:cNvSpPr/>
          <p:nvPr/>
        </p:nvSpPr>
        <p:spPr>
          <a:xfrm>
            <a:off x="849313" y="2863850"/>
            <a:ext cx="119062" cy="1190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4" name="Овал 3"/>
          <p:cNvSpPr/>
          <p:nvPr/>
        </p:nvSpPr>
        <p:spPr>
          <a:xfrm>
            <a:off x="941388" y="3538538"/>
            <a:ext cx="119062" cy="1190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5" name="Овал 4"/>
          <p:cNvSpPr/>
          <p:nvPr/>
        </p:nvSpPr>
        <p:spPr>
          <a:xfrm>
            <a:off x="539750" y="4043363"/>
            <a:ext cx="119063" cy="1190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6" name="Овал 5"/>
          <p:cNvSpPr/>
          <p:nvPr/>
        </p:nvSpPr>
        <p:spPr>
          <a:xfrm>
            <a:off x="912813" y="4184650"/>
            <a:ext cx="117475" cy="1174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7" name="Овал 6"/>
          <p:cNvSpPr/>
          <p:nvPr/>
        </p:nvSpPr>
        <p:spPr>
          <a:xfrm>
            <a:off x="1222375" y="3952875"/>
            <a:ext cx="119063" cy="1190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8" name="Овал 7"/>
          <p:cNvSpPr/>
          <p:nvPr/>
        </p:nvSpPr>
        <p:spPr>
          <a:xfrm>
            <a:off x="1209675" y="4264025"/>
            <a:ext cx="119063" cy="1190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9" name="Овал 8"/>
          <p:cNvSpPr/>
          <p:nvPr/>
        </p:nvSpPr>
        <p:spPr>
          <a:xfrm>
            <a:off x="1000125" y="4508500"/>
            <a:ext cx="119063" cy="1190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10" name="Овал 9"/>
          <p:cNvSpPr/>
          <p:nvPr/>
        </p:nvSpPr>
        <p:spPr>
          <a:xfrm>
            <a:off x="1547813" y="4678363"/>
            <a:ext cx="119062" cy="1190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11" name="Овал 10"/>
          <p:cNvSpPr/>
          <p:nvPr/>
        </p:nvSpPr>
        <p:spPr>
          <a:xfrm>
            <a:off x="2051050" y="4508500"/>
            <a:ext cx="119063" cy="1190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12" name="Овал 11"/>
          <p:cNvSpPr/>
          <p:nvPr/>
        </p:nvSpPr>
        <p:spPr>
          <a:xfrm>
            <a:off x="2339975" y="4302125"/>
            <a:ext cx="119063" cy="1190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13" name="Овал 12"/>
          <p:cNvSpPr/>
          <p:nvPr/>
        </p:nvSpPr>
        <p:spPr>
          <a:xfrm>
            <a:off x="3059113" y="4265613"/>
            <a:ext cx="119062" cy="1190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14" name="Овал 13"/>
          <p:cNvSpPr/>
          <p:nvPr/>
        </p:nvSpPr>
        <p:spPr>
          <a:xfrm>
            <a:off x="3779838" y="3984625"/>
            <a:ext cx="119062" cy="1190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15" name="Овал 14"/>
          <p:cNvSpPr/>
          <p:nvPr/>
        </p:nvSpPr>
        <p:spPr>
          <a:xfrm>
            <a:off x="3430588" y="3883025"/>
            <a:ext cx="119062" cy="1190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16" name="Овал 15"/>
          <p:cNvSpPr/>
          <p:nvPr/>
        </p:nvSpPr>
        <p:spPr>
          <a:xfrm>
            <a:off x="3119438" y="4006850"/>
            <a:ext cx="119062" cy="1190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17" name="Овал 16"/>
          <p:cNvSpPr/>
          <p:nvPr/>
        </p:nvSpPr>
        <p:spPr>
          <a:xfrm>
            <a:off x="3490913" y="3657600"/>
            <a:ext cx="119062" cy="1174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18" name="Овал 17"/>
          <p:cNvSpPr/>
          <p:nvPr/>
        </p:nvSpPr>
        <p:spPr>
          <a:xfrm>
            <a:off x="3241675" y="3670300"/>
            <a:ext cx="119063" cy="1190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19" name="Овал 18"/>
          <p:cNvSpPr/>
          <p:nvPr/>
        </p:nvSpPr>
        <p:spPr>
          <a:xfrm>
            <a:off x="4284663" y="3486150"/>
            <a:ext cx="117475" cy="1174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20" name="Овал 19"/>
          <p:cNvSpPr/>
          <p:nvPr/>
        </p:nvSpPr>
        <p:spPr>
          <a:xfrm>
            <a:off x="4343400" y="2970213"/>
            <a:ext cx="119063" cy="1190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21" name="Овал 20"/>
          <p:cNvSpPr/>
          <p:nvPr/>
        </p:nvSpPr>
        <p:spPr>
          <a:xfrm>
            <a:off x="3898900" y="3486150"/>
            <a:ext cx="119063" cy="1174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22" name="Овал 21"/>
          <p:cNvSpPr/>
          <p:nvPr/>
        </p:nvSpPr>
        <p:spPr>
          <a:xfrm>
            <a:off x="4089400" y="3251200"/>
            <a:ext cx="119063" cy="1190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23" name="Овал 22"/>
          <p:cNvSpPr/>
          <p:nvPr/>
        </p:nvSpPr>
        <p:spPr>
          <a:xfrm>
            <a:off x="763588" y="4868863"/>
            <a:ext cx="119062" cy="1190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24" name="Овал 23"/>
          <p:cNvSpPr/>
          <p:nvPr/>
        </p:nvSpPr>
        <p:spPr>
          <a:xfrm>
            <a:off x="1030288" y="5278438"/>
            <a:ext cx="119062" cy="1190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
        <p:nvSpPr>
          <p:cNvPr id="25" name="Овал 24"/>
          <p:cNvSpPr/>
          <p:nvPr/>
        </p:nvSpPr>
        <p:spPr>
          <a:xfrm>
            <a:off x="1536700" y="5732463"/>
            <a:ext cx="119063" cy="1190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a:solidFill>
                <a:srgbClr val="FFFFFF"/>
              </a:solidFill>
            </a:endParaRPr>
          </a:p>
        </p:txBody>
      </p:sp>
    </p:spTree>
    <p:extLst>
      <p:ext uri="{BB962C8B-B14F-4D97-AF65-F5344CB8AC3E}">
        <p14:creationId xmlns="" xmlns:p14="http://schemas.microsoft.com/office/powerpoint/2010/main" val="299107471"/>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par>
                                <p:cTn id="10"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11" dur="500" fill="hold"/>
                                        <p:tgtEl>
                                          <p:spTgt spid="3"/>
                                        </p:tgtEl>
                                        <p:attrNameLst>
                                          <p:attrName>style.color</p:attrName>
                                        </p:attrNameLst>
                                      </p:cBhvr>
                                      <p:by>
                                        <p:hsl h="-7200000" s="0" l="0"/>
                                      </p:by>
                                    </p:animClr>
                                    <p:animClr clrSpc="hsl" dir="cw">
                                      <p:cBhvr>
                                        <p:cTn id="12" dur="500" fill="hold"/>
                                        <p:tgtEl>
                                          <p:spTgt spid="3"/>
                                        </p:tgtEl>
                                        <p:attrNameLst>
                                          <p:attrName>fillcolor</p:attrName>
                                        </p:attrNameLst>
                                      </p:cBhvr>
                                      <p:by>
                                        <p:hsl h="-7200000" s="0" l="0"/>
                                      </p:by>
                                    </p:animClr>
                                    <p:animClr clrSpc="hsl" dir="cw">
                                      <p:cBhvr>
                                        <p:cTn id="13" dur="500" fill="hold"/>
                                        <p:tgtEl>
                                          <p:spTgt spid="3"/>
                                        </p:tgtEl>
                                        <p:attrNameLst>
                                          <p:attrName>stroke.color</p:attrName>
                                        </p:attrNameLst>
                                      </p:cBhvr>
                                      <p:by>
                                        <p:hsl h="-7200000" s="0" l="0"/>
                                      </p:by>
                                    </p:animClr>
                                    <p:set>
                                      <p:cBhvr>
                                        <p:cTn id="14" dur="500" fill="hold"/>
                                        <p:tgtEl>
                                          <p:spTgt spid="3"/>
                                        </p:tgtEl>
                                        <p:attrNameLst>
                                          <p:attrName>fill.type</p:attrName>
                                        </p:attrNameLst>
                                      </p:cBhvr>
                                      <p:to>
                                        <p:strVal val="solid"/>
                                      </p:to>
                                    </p:set>
                                  </p:childTnLst>
                                </p:cTn>
                              </p:par>
                              <p:par>
                                <p:cTn id="1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16" dur="500" fill="hold"/>
                                        <p:tgtEl>
                                          <p:spTgt spid="4"/>
                                        </p:tgtEl>
                                        <p:attrNameLst>
                                          <p:attrName>style.color</p:attrName>
                                        </p:attrNameLst>
                                      </p:cBhvr>
                                      <p:by>
                                        <p:hsl h="-7200000" s="0" l="0"/>
                                      </p:by>
                                    </p:animClr>
                                    <p:animClr clrSpc="hsl" dir="cw">
                                      <p:cBhvr>
                                        <p:cTn id="17" dur="500" fill="hold"/>
                                        <p:tgtEl>
                                          <p:spTgt spid="4"/>
                                        </p:tgtEl>
                                        <p:attrNameLst>
                                          <p:attrName>fillcolor</p:attrName>
                                        </p:attrNameLst>
                                      </p:cBhvr>
                                      <p:by>
                                        <p:hsl h="-7200000" s="0" l="0"/>
                                      </p:by>
                                    </p:animClr>
                                    <p:animClr clrSpc="hsl" dir="cw">
                                      <p:cBhvr>
                                        <p:cTn id="18" dur="500" fill="hold"/>
                                        <p:tgtEl>
                                          <p:spTgt spid="4"/>
                                        </p:tgtEl>
                                        <p:attrNameLst>
                                          <p:attrName>stroke.color</p:attrName>
                                        </p:attrNameLst>
                                      </p:cBhvr>
                                      <p:by>
                                        <p:hsl h="-7200000" s="0" l="0"/>
                                      </p:by>
                                    </p:animClr>
                                    <p:set>
                                      <p:cBhvr>
                                        <p:cTn id="19" dur="500" fill="hold"/>
                                        <p:tgtEl>
                                          <p:spTgt spid="4"/>
                                        </p:tgtEl>
                                        <p:attrNameLst>
                                          <p:attrName>fill.type</p:attrName>
                                        </p:attrNameLst>
                                      </p:cBhvr>
                                      <p:to>
                                        <p:strVal val="solid"/>
                                      </p:to>
                                    </p:set>
                                  </p:childTnLst>
                                </p:cTn>
                              </p:par>
                              <p:par>
                                <p:cTn id="20"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21" dur="500" fill="hold"/>
                                        <p:tgtEl>
                                          <p:spTgt spid="5"/>
                                        </p:tgtEl>
                                        <p:attrNameLst>
                                          <p:attrName>style.color</p:attrName>
                                        </p:attrNameLst>
                                      </p:cBhvr>
                                      <p:by>
                                        <p:hsl h="-7200000" s="0" l="0"/>
                                      </p:by>
                                    </p:animClr>
                                    <p:animClr clrSpc="hsl" dir="cw">
                                      <p:cBhvr>
                                        <p:cTn id="22" dur="500" fill="hold"/>
                                        <p:tgtEl>
                                          <p:spTgt spid="5"/>
                                        </p:tgtEl>
                                        <p:attrNameLst>
                                          <p:attrName>fillcolor</p:attrName>
                                        </p:attrNameLst>
                                      </p:cBhvr>
                                      <p:by>
                                        <p:hsl h="-7200000" s="0" l="0"/>
                                      </p:by>
                                    </p:animClr>
                                    <p:animClr clrSpc="hsl" dir="cw">
                                      <p:cBhvr>
                                        <p:cTn id="23" dur="500" fill="hold"/>
                                        <p:tgtEl>
                                          <p:spTgt spid="5"/>
                                        </p:tgtEl>
                                        <p:attrNameLst>
                                          <p:attrName>stroke.color</p:attrName>
                                        </p:attrNameLst>
                                      </p:cBhvr>
                                      <p:by>
                                        <p:hsl h="-7200000" s="0" l="0"/>
                                      </p:by>
                                    </p:animClr>
                                    <p:set>
                                      <p:cBhvr>
                                        <p:cTn id="24" dur="500" fill="hold"/>
                                        <p:tgtEl>
                                          <p:spTgt spid="5"/>
                                        </p:tgtEl>
                                        <p:attrNameLst>
                                          <p:attrName>fill.type</p:attrName>
                                        </p:attrNameLst>
                                      </p:cBhvr>
                                      <p:to>
                                        <p:strVal val="solid"/>
                                      </p:to>
                                    </p:set>
                                  </p:childTnLst>
                                </p:cTn>
                              </p:par>
                              <p:par>
                                <p:cTn id="2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26" dur="500" fill="hold"/>
                                        <p:tgtEl>
                                          <p:spTgt spid="6"/>
                                        </p:tgtEl>
                                        <p:attrNameLst>
                                          <p:attrName>style.color</p:attrName>
                                        </p:attrNameLst>
                                      </p:cBhvr>
                                      <p:by>
                                        <p:hsl h="-7200000" s="0" l="0"/>
                                      </p:by>
                                    </p:animClr>
                                    <p:animClr clrSpc="hsl" dir="cw">
                                      <p:cBhvr>
                                        <p:cTn id="27" dur="500" fill="hold"/>
                                        <p:tgtEl>
                                          <p:spTgt spid="6"/>
                                        </p:tgtEl>
                                        <p:attrNameLst>
                                          <p:attrName>fillcolor</p:attrName>
                                        </p:attrNameLst>
                                      </p:cBhvr>
                                      <p:by>
                                        <p:hsl h="-7200000" s="0" l="0"/>
                                      </p:by>
                                    </p:animClr>
                                    <p:animClr clrSpc="hsl" dir="cw">
                                      <p:cBhvr>
                                        <p:cTn id="28" dur="500" fill="hold"/>
                                        <p:tgtEl>
                                          <p:spTgt spid="6"/>
                                        </p:tgtEl>
                                        <p:attrNameLst>
                                          <p:attrName>stroke.color</p:attrName>
                                        </p:attrNameLst>
                                      </p:cBhvr>
                                      <p:by>
                                        <p:hsl h="-7200000" s="0" l="0"/>
                                      </p:by>
                                    </p:animClr>
                                    <p:set>
                                      <p:cBhvr>
                                        <p:cTn id="29" dur="500" fill="hold"/>
                                        <p:tgtEl>
                                          <p:spTgt spid="6"/>
                                        </p:tgtEl>
                                        <p:attrNameLst>
                                          <p:attrName>fill.type</p:attrName>
                                        </p:attrNameLst>
                                      </p:cBhvr>
                                      <p:to>
                                        <p:strVal val="solid"/>
                                      </p:to>
                                    </p:set>
                                  </p:childTnLst>
                                </p:cTn>
                              </p:par>
                              <p:par>
                                <p:cTn id="30"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31" dur="500" fill="hold"/>
                                        <p:tgtEl>
                                          <p:spTgt spid="7"/>
                                        </p:tgtEl>
                                        <p:attrNameLst>
                                          <p:attrName>style.color</p:attrName>
                                        </p:attrNameLst>
                                      </p:cBhvr>
                                      <p:by>
                                        <p:hsl h="-7200000" s="0" l="0"/>
                                      </p:by>
                                    </p:animClr>
                                    <p:animClr clrSpc="hsl" dir="cw">
                                      <p:cBhvr>
                                        <p:cTn id="32" dur="500" fill="hold"/>
                                        <p:tgtEl>
                                          <p:spTgt spid="7"/>
                                        </p:tgtEl>
                                        <p:attrNameLst>
                                          <p:attrName>fillcolor</p:attrName>
                                        </p:attrNameLst>
                                      </p:cBhvr>
                                      <p:by>
                                        <p:hsl h="-7200000" s="0" l="0"/>
                                      </p:by>
                                    </p:animClr>
                                    <p:animClr clrSpc="hsl" dir="cw">
                                      <p:cBhvr>
                                        <p:cTn id="33" dur="500" fill="hold"/>
                                        <p:tgtEl>
                                          <p:spTgt spid="7"/>
                                        </p:tgtEl>
                                        <p:attrNameLst>
                                          <p:attrName>stroke.color</p:attrName>
                                        </p:attrNameLst>
                                      </p:cBhvr>
                                      <p:by>
                                        <p:hsl h="-7200000" s="0" l="0"/>
                                      </p:by>
                                    </p:animClr>
                                    <p:set>
                                      <p:cBhvr>
                                        <p:cTn id="34" dur="500" fill="hold"/>
                                        <p:tgtEl>
                                          <p:spTgt spid="7"/>
                                        </p:tgtEl>
                                        <p:attrNameLst>
                                          <p:attrName>fill.type</p:attrName>
                                        </p:attrNameLst>
                                      </p:cBhvr>
                                      <p:to>
                                        <p:strVal val="solid"/>
                                      </p:to>
                                    </p:set>
                                  </p:childTnLst>
                                </p:cTn>
                              </p:par>
                              <p:par>
                                <p:cTn id="3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36" dur="500" fill="hold"/>
                                        <p:tgtEl>
                                          <p:spTgt spid="8"/>
                                        </p:tgtEl>
                                        <p:attrNameLst>
                                          <p:attrName>style.color</p:attrName>
                                        </p:attrNameLst>
                                      </p:cBhvr>
                                      <p:by>
                                        <p:hsl h="-7200000" s="0" l="0"/>
                                      </p:by>
                                    </p:animClr>
                                    <p:animClr clrSpc="hsl" dir="cw">
                                      <p:cBhvr>
                                        <p:cTn id="37" dur="500" fill="hold"/>
                                        <p:tgtEl>
                                          <p:spTgt spid="8"/>
                                        </p:tgtEl>
                                        <p:attrNameLst>
                                          <p:attrName>fillcolor</p:attrName>
                                        </p:attrNameLst>
                                      </p:cBhvr>
                                      <p:by>
                                        <p:hsl h="-7200000" s="0" l="0"/>
                                      </p:by>
                                    </p:animClr>
                                    <p:animClr clrSpc="hsl" dir="cw">
                                      <p:cBhvr>
                                        <p:cTn id="38" dur="500" fill="hold"/>
                                        <p:tgtEl>
                                          <p:spTgt spid="8"/>
                                        </p:tgtEl>
                                        <p:attrNameLst>
                                          <p:attrName>stroke.color</p:attrName>
                                        </p:attrNameLst>
                                      </p:cBhvr>
                                      <p:by>
                                        <p:hsl h="-7200000" s="0" l="0"/>
                                      </p:by>
                                    </p:animClr>
                                    <p:set>
                                      <p:cBhvr>
                                        <p:cTn id="39" dur="500" fill="hold"/>
                                        <p:tgtEl>
                                          <p:spTgt spid="8"/>
                                        </p:tgtEl>
                                        <p:attrNameLst>
                                          <p:attrName>fill.type</p:attrName>
                                        </p:attrNameLst>
                                      </p:cBhvr>
                                      <p:to>
                                        <p:strVal val="solid"/>
                                      </p:to>
                                    </p:set>
                                  </p:childTnLst>
                                </p:cTn>
                              </p:par>
                              <p:par>
                                <p:cTn id="40"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41" dur="500" fill="hold"/>
                                        <p:tgtEl>
                                          <p:spTgt spid="9"/>
                                        </p:tgtEl>
                                        <p:attrNameLst>
                                          <p:attrName>style.color</p:attrName>
                                        </p:attrNameLst>
                                      </p:cBhvr>
                                      <p:by>
                                        <p:hsl h="-7200000" s="0" l="0"/>
                                      </p:by>
                                    </p:animClr>
                                    <p:animClr clrSpc="hsl" dir="cw">
                                      <p:cBhvr>
                                        <p:cTn id="42" dur="500" fill="hold"/>
                                        <p:tgtEl>
                                          <p:spTgt spid="9"/>
                                        </p:tgtEl>
                                        <p:attrNameLst>
                                          <p:attrName>fillcolor</p:attrName>
                                        </p:attrNameLst>
                                      </p:cBhvr>
                                      <p:by>
                                        <p:hsl h="-7200000" s="0" l="0"/>
                                      </p:by>
                                    </p:animClr>
                                    <p:animClr clrSpc="hsl" dir="cw">
                                      <p:cBhvr>
                                        <p:cTn id="43" dur="500" fill="hold"/>
                                        <p:tgtEl>
                                          <p:spTgt spid="9"/>
                                        </p:tgtEl>
                                        <p:attrNameLst>
                                          <p:attrName>stroke.color</p:attrName>
                                        </p:attrNameLst>
                                      </p:cBhvr>
                                      <p:by>
                                        <p:hsl h="-7200000" s="0" l="0"/>
                                      </p:by>
                                    </p:animClr>
                                    <p:set>
                                      <p:cBhvr>
                                        <p:cTn id="44" dur="500" fill="hold"/>
                                        <p:tgtEl>
                                          <p:spTgt spid="9"/>
                                        </p:tgtEl>
                                        <p:attrNameLst>
                                          <p:attrName>fill.type</p:attrName>
                                        </p:attrNameLst>
                                      </p:cBhvr>
                                      <p:to>
                                        <p:strVal val="solid"/>
                                      </p:to>
                                    </p:set>
                                  </p:childTnLst>
                                </p:cTn>
                              </p:par>
                              <p:par>
                                <p:cTn id="4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46" dur="500" fill="hold"/>
                                        <p:tgtEl>
                                          <p:spTgt spid="10"/>
                                        </p:tgtEl>
                                        <p:attrNameLst>
                                          <p:attrName>style.color</p:attrName>
                                        </p:attrNameLst>
                                      </p:cBhvr>
                                      <p:by>
                                        <p:hsl h="-7200000" s="0" l="0"/>
                                      </p:by>
                                    </p:animClr>
                                    <p:animClr clrSpc="hsl" dir="cw">
                                      <p:cBhvr>
                                        <p:cTn id="47" dur="500" fill="hold"/>
                                        <p:tgtEl>
                                          <p:spTgt spid="10"/>
                                        </p:tgtEl>
                                        <p:attrNameLst>
                                          <p:attrName>fillcolor</p:attrName>
                                        </p:attrNameLst>
                                      </p:cBhvr>
                                      <p:by>
                                        <p:hsl h="-7200000" s="0" l="0"/>
                                      </p:by>
                                    </p:animClr>
                                    <p:animClr clrSpc="hsl" dir="cw">
                                      <p:cBhvr>
                                        <p:cTn id="48" dur="500" fill="hold"/>
                                        <p:tgtEl>
                                          <p:spTgt spid="10"/>
                                        </p:tgtEl>
                                        <p:attrNameLst>
                                          <p:attrName>stroke.color</p:attrName>
                                        </p:attrNameLst>
                                      </p:cBhvr>
                                      <p:by>
                                        <p:hsl h="-7200000" s="0" l="0"/>
                                      </p:by>
                                    </p:animClr>
                                    <p:set>
                                      <p:cBhvr>
                                        <p:cTn id="49" dur="500" fill="hold"/>
                                        <p:tgtEl>
                                          <p:spTgt spid="10"/>
                                        </p:tgtEl>
                                        <p:attrNameLst>
                                          <p:attrName>fill.type</p:attrName>
                                        </p:attrNameLst>
                                      </p:cBhvr>
                                      <p:to>
                                        <p:strVal val="solid"/>
                                      </p:to>
                                    </p:set>
                                  </p:childTnLst>
                                </p:cTn>
                              </p:par>
                              <p:par>
                                <p:cTn id="50"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51" dur="500" fill="hold"/>
                                        <p:tgtEl>
                                          <p:spTgt spid="11"/>
                                        </p:tgtEl>
                                        <p:attrNameLst>
                                          <p:attrName>style.color</p:attrName>
                                        </p:attrNameLst>
                                      </p:cBhvr>
                                      <p:by>
                                        <p:hsl h="-7200000" s="0" l="0"/>
                                      </p:by>
                                    </p:animClr>
                                    <p:animClr clrSpc="hsl" dir="cw">
                                      <p:cBhvr>
                                        <p:cTn id="52" dur="500" fill="hold"/>
                                        <p:tgtEl>
                                          <p:spTgt spid="11"/>
                                        </p:tgtEl>
                                        <p:attrNameLst>
                                          <p:attrName>fillcolor</p:attrName>
                                        </p:attrNameLst>
                                      </p:cBhvr>
                                      <p:by>
                                        <p:hsl h="-7200000" s="0" l="0"/>
                                      </p:by>
                                    </p:animClr>
                                    <p:animClr clrSpc="hsl" dir="cw">
                                      <p:cBhvr>
                                        <p:cTn id="53" dur="500" fill="hold"/>
                                        <p:tgtEl>
                                          <p:spTgt spid="11"/>
                                        </p:tgtEl>
                                        <p:attrNameLst>
                                          <p:attrName>stroke.color</p:attrName>
                                        </p:attrNameLst>
                                      </p:cBhvr>
                                      <p:by>
                                        <p:hsl h="-7200000" s="0" l="0"/>
                                      </p:by>
                                    </p:animClr>
                                    <p:set>
                                      <p:cBhvr>
                                        <p:cTn id="54" dur="500" fill="hold"/>
                                        <p:tgtEl>
                                          <p:spTgt spid="11"/>
                                        </p:tgtEl>
                                        <p:attrNameLst>
                                          <p:attrName>fill.type</p:attrName>
                                        </p:attrNameLst>
                                      </p:cBhvr>
                                      <p:to>
                                        <p:strVal val="solid"/>
                                      </p:to>
                                    </p:set>
                                  </p:childTnLst>
                                </p:cTn>
                              </p:par>
                              <p:par>
                                <p:cTn id="5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56" dur="500" fill="hold"/>
                                        <p:tgtEl>
                                          <p:spTgt spid="12"/>
                                        </p:tgtEl>
                                        <p:attrNameLst>
                                          <p:attrName>style.color</p:attrName>
                                        </p:attrNameLst>
                                      </p:cBhvr>
                                      <p:by>
                                        <p:hsl h="-7200000" s="0" l="0"/>
                                      </p:by>
                                    </p:animClr>
                                    <p:animClr clrSpc="hsl" dir="cw">
                                      <p:cBhvr>
                                        <p:cTn id="57" dur="500" fill="hold"/>
                                        <p:tgtEl>
                                          <p:spTgt spid="12"/>
                                        </p:tgtEl>
                                        <p:attrNameLst>
                                          <p:attrName>fillcolor</p:attrName>
                                        </p:attrNameLst>
                                      </p:cBhvr>
                                      <p:by>
                                        <p:hsl h="-7200000" s="0" l="0"/>
                                      </p:by>
                                    </p:animClr>
                                    <p:animClr clrSpc="hsl" dir="cw">
                                      <p:cBhvr>
                                        <p:cTn id="58" dur="500" fill="hold"/>
                                        <p:tgtEl>
                                          <p:spTgt spid="12"/>
                                        </p:tgtEl>
                                        <p:attrNameLst>
                                          <p:attrName>stroke.color</p:attrName>
                                        </p:attrNameLst>
                                      </p:cBhvr>
                                      <p:by>
                                        <p:hsl h="-7200000" s="0" l="0"/>
                                      </p:by>
                                    </p:animClr>
                                    <p:set>
                                      <p:cBhvr>
                                        <p:cTn id="59" dur="500" fill="hold"/>
                                        <p:tgtEl>
                                          <p:spTgt spid="12"/>
                                        </p:tgtEl>
                                        <p:attrNameLst>
                                          <p:attrName>fill.type</p:attrName>
                                        </p:attrNameLst>
                                      </p:cBhvr>
                                      <p:to>
                                        <p:strVal val="solid"/>
                                      </p:to>
                                    </p:set>
                                  </p:childTnLst>
                                </p:cTn>
                              </p:par>
                              <p:par>
                                <p:cTn id="60"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61" dur="500" fill="hold"/>
                                        <p:tgtEl>
                                          <p:spTgt spid="13"/>
                                        </p:tgtEl>
                                        <p:attrNameLst>
                                          <p:attrName>style.color</p:attrName>
                                        </p:attrNameLst>
                                      </p:cBhvr>
                                      <p:by>
                                        <p:hsl h="-7200000" s="0" l="0"/>
                                      </p:by>
                                    </p:animClr>
                                    <p:animClr clrSpc="hsl" dir="cw">
                                      <p:cBhvr>
                                        <p:cTn id="62" dur="500" fill="hold"/>
                                        <p:tgtEl>
                                          <p:spTgt spid="13"/>
                                        </p:tgtEl>
                                        <p:attrNameLst>
                                          <p:attrName>fillcolor</p:attrName>
                                        </p:attrNameLst>
                                      </p:cBhvr>
                                      <p:by>
                                        <p:hsl h="-7200000" s="0" l="0"/>
                                      </p:by>
                                    </p:animClr>
                                    <p:animClr clrSpc="hsl" dir="cw">
                                      <p:cBhvr>
                                        <p:cTn id="63" dur="500" fill="hold"/>
                                        <p:tgtEl>
                                          <p:spTgt spid="13"/>
                                        </p:tgtEl>
                                        <p:attrNameLst>
                                          <p:attrName>stroke.color</p:attrName>
                                        </p:attrNameLst>
                                      </p:cBhvr>
                                      <p:by>
                                        <p:hsl h="-7200000" s="0" l="0"/>
                                      </p:by>
                                    </p:animClr>
                                    <p:set>
                                      <p:cBhvr>
                                        <p:cTn id="64" dur="500" fill="hold"/>
                                        <p:tgtEl>
                                          <p:spTgt spid="13"/>
                                        </p:tgtEl>
                                        <p:attrNameLst>
                                          <p:attrName>fill.type</p:attrName>
                                        </p:attrNameLst>
                                      </p:cBhvr>
                                      <p:to>
                                        <p:strVal val="solid"/>
                                      </p:to>
                                    </p:set>
                                  </p:childTnLst>
                                </p:cTn>
                              </p:par>
                              <p:par>
                                <p:cTn id="6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66" dur="500" fill="hold"/>
                                        <p:tgtEl>
                                          <p:spTgt spid="14"/>
                                        </p:tgtEl>
                                        <p:attrNameLst>
                                          <p:attrName>style.color</p:attrName>
                                        </p:attrNameLst>
                                      </p:cBhvr>
                                      <p:by>
                                        <p:hsl h="-7200000" s="0" l="0"/>
                                      </p:by>
                                    </p:animClr>
                                    <p:animClr clrSpc="hsl" dir="cw">
                                      <p:cBhvr>
                                        <p:cTn id="67" dur="500" fill="hold"/>
                                        <p:tgtEl>
                                          <p:spTgt spid="14"/>
                                        </p:tgtEl>
                                        <p:attrNameLst>
                                          <p:attrName>fillcolor</p:attrName>
                                        </p:attrNameLst>
                                      </p:cBhvr>
                                      <p:by>
                                        <p:hsl h="-7200000" s="0" l="0"/>
                                      </p:by>
                                    </p:animClr>
                                    <p:animClr clrSpc="hsl" dir="cw">
                                      <p:cBhvr>
                                        <p:cTn id="68" dur="500" fill="hold"/>
                                        <p:tgtEl>
                                          <p:spTgt spid="14"/>
                                        </p:tgtEl>
                                        <p:attrNameLst>
                                          <p:attrName>stroke.color</p:attrName>
                                        </p:attrNameLst>
                                      </p:cBhvr>
                                      <p:by>
                                        <p:hsl h="-7200000" s="0" l="0"/>
                                      </p:by>
                                    </p:animClr>
                                    <p:set>
                                      <p:cBhvr>
                                        <p:cTn id="69" dur="500" fill="hold"/>
                                        <p:tgtEl>
                                          <p:spTgt spid="14"/>
                                        </p:tgtEl>
                                        <p:attrNameLst>
                                          <p:attrName>fill.type</p:attrName>
                                        </p:attrNameLst>
                                      </p:cBhvr>
                                      <p:to>
                                        <p:strVal val="solid"/>
                                      </p:to>
                                    </p:set>
                                  </p:childTnLst>
                                </p:cTn>
                              </p:par>
                              <p:par>
                                <p:cTn id="70"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71" dur="500" fill="hold"/>
                                        <p:tgtEl>
                                          <p:spTgt spid="15"/>
                                        </p:tgtEl>
                                        <p:attrNameLst>
                                          <p:attrName>style.color</p:attrName>
                                        </p:attrNameLst>
                                      </p:cBhvr>
                                      <p:by>
                                        <p:hsl h="-7200000" s="0" l="0"/>
                                      </p:by>
                                    </p:animClr>
                                    <p:animClr clrSpc="hsl" dir="cw">
                                      <p:cBhvr>
                                        <p:cTn id="72" dur="500" fill="hold"/>
                                        <p:tgtEl>
                                          <p:spTgt spid="15"/>
                                        </p:tgtEl>
                                        <p:attrNameLst>
                                          <p:attrName>fillcolor</p:attrName>
                                        </p:attrNameLst>
                                      </p:cBhvr>
                                      <p:by>
                                        <p:hsl h="-7200000" s="0" l="0"/>
                                      </p:by>
                                    </p:animClr>
                                    <p:animClr clrSpc="hsl" dir="cw">
                                      <p:cBhvr>
                                        <p:cTn id="73" dur="500" fill="hold"/>
                                        <p:tgtEl>
                                          <p:spTgt spid="15"/>
                                        </p:tgtEl>
                                        <p:attrNameLst>
                                          <p:attrName>stroke.color</p:attrName>
                                        </p:attrNameLst>
                                      </p:cBhvr>
                                      <p:by>
                                        <p:hsl h="-7200000" s="0" l="0"/>
                                      </p:by>
                                    </p:animClr>
                                    <p:set>
                                      <p:cBhvr>
                                        <p:cTn id="74" dur="500" fill="hold"/>
                                        <p:tgtEl>
                                          <p:spTgt spid="15"/>
                                        </p:tgtEl>
                                        <p:attrNameLst>
                                          <p:attrName>fill.type</p:attrName>
                                        </p:attrNameLst>
                                      </p:cBhvr>
                                      <p:to>
                                        <p:strVal val="solid"/>
                                      </p:to>
                                    </p:set>
                                  </p:childTnLst>
                                </p:cTn>
                              </p:par>
                              <p:par>
                                <p:cTn id="7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76" dur="500" fill="hold"/>
                                        <p:tgtEl>
                                          <p:spTgt spid="16"/>
                                        </p:tgtEl>
                                        <p:attrNameLst>
                                          <p:attrName>style.color</p:attrName>
                                        </p:attrNameLst>
                                      </p:cBhvr>
                                      <p:by>
                                        <p:hsl h="-7200000" s="0" l="0"/>
                                      </p:by>
                                    </p:animClr>
                                    <p:animClr clrSpc="hsl" dir="cw">
                                      <p:cBhvr>
                                        <p:cTn id="77" dur="500" fill="hold"/>
                                        <p:tgtEl>
                                          <p:spTgt spid="16"/>
                                        </p:tgtEl>
                                        <p:attrNameLst>
                                          <p:attrName>fillcolor</p:attrName>
                                        </p:attrNameLst>
                                      </p:cBhvr>
                                      <p:by>
                                        <p:hsl h="-7200000" s="0" l="0"/>
                                      </p:by>
                                    </p:animClr>
                                    <p:animClr clrSpc="hsl" dir="cw">
                                      <p:cBhvr>
                                        <p:cTn id="78" dur="500" fill="hold"/>
                                        <p:tgtEl>
                                          <p:spTgt spid="16"/>
                                        </p:tgtEl>
                                        <p:attrNameLst>
                                          <p:attrName>stroke.color</p:attrName>
                                        </p:attrNameLst>
                                      </p:cBhvr>
                                      <p:by>
                                        <p:hsl h="-7200000" s="0" l="0"/>
                                      </p:by>
                                    </p:animClr>
                                    <p:set>
                                      <p:cBhvr>
                                        <p:cTn id="79" dur="500" fill="hold"/>
                                        <p:tgtEl>
                                          <p:spTgt spid="16"/>
                                        </p:tgtEl>
                                        <p:attrNameLst>
                                          <p:attrName>fill.type</p:attrName>
                                        </p:attrNameLst>
                                      </p:cBhvr>
                                      <p:to>
                                        <p:strVal val="solid"/>
                                      </p:to>
                                    </p:set>
                                  </p:childTnLst>
                                </p:cTn>
                              </p:par>
                              <p:par>
                                <p:cTn id="80"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81" dur="500" fill="hold"/>
                                        <p:tgtEl>
                                          <p:spTgt spid="17"/>
                                        </p:tgtEl>
                                        <p:attrNameLst>
                                          <p:attrName>style.color</p:attrName>
                                        </p:attrNameLst>
                                      </p:cBhvr>
                                      <p:by>
                                        <p:hsl h="-7200000" s="0" l="0"/>
                                      </p:by>
                                    </p:animClr>
                                    <p:animClr clrSpc="hsl" dir="cw">
                                      <p:cBhvr>
                                        <p:cTn id="82" dur="500" fill="hold"/>
                                        <p:tgtEl>
                                          <p:spTgt spid="17"/>
                                        </p:tgtEl>
                                        <p:attrNameLst>
                                          <p:attrName>fillcolor</p:attrName>
                                        </p:attrNameLst>
                                      </p:cBhvr>
                                      <p:by>
                                        <p:hsl h="-7200000" s="0" l="0"/>
                                      </p:by>
                                    </p:animClr>
                                    <p:animClr clrSpc="hsl" dir="cw">
                                      <p:cBhvr>
                                        <p:cTn id="83" dur="500" fill="hold"/>
                                        <p:tgtEl>
                                          <p:spTgt spid="17"/>
                                        </p:tgtEl>
                                        <p:attrNameLst>
                                          <p:attrName>stroke.color</p:attrName>
                                        </p:attrNameLst>
                                      </p:cBhvr>
                                      <p:by>
                                        <p:hsl h="-7200000" s="0" l="0"/>
                                      </p:by>
                                    </p:animClr>
                                    <p:set>
                                      <p:cBhvr>
                                        <p:cTn id="84" dur="500" fill="hold"/>
                                        <p:tgtEl>
                                          <p:spTgt spid="17"/>
                                        </p:tgtEl>
                                        <p:attrNameLst>
                                          <p:attrName>fill.type</p:attrName>
                                        </p:attrNameLst>
                                      </p:cBhvr>
                                      <p:to>
                                        <p:strVal val="solid"/>
                                      </p:to>
                                    </p:set>
                                  </p:childTnLst>
                                </p:cTn>
                              </p:par>
                              <p:par>
                                <p:cTn id="8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86" dur="500" fill="hold"/>
                                        <p:tgtEl>
                                          <p:spTgt spid="18"/>
                                        </p:tgtEl>
                                        <p:attrNameLst>
                                          <p:attrName>style.color</p:attrName>
                                        </p:attrNameLst>
                                      </p:cBhvr>
                                      <p:by>
                                        <p:hsl h="-7200000" s="0" l="0"/>
                                      </p:by>
                                    </p:animClr>
                                    <p:animClr clrSpc="hsl" dir="cw">
                                      <p:cBhvr>
                                        <p:cTn id="87" dur="500" fill="hold"/>
                                        <p:tgtEl>
                                          <p:spTgt spid="18"/>
                                        </p:tgtEl>
                                        <p:attrNameLst>
                                          <p:attrName>fillcolor</p:attrName>
                                        </p:attrNameLst>
                                      </p:cBhvr>
                                      <p:by>
                                        <p:hsl h="-7200000" s="0" l="0"/>
                                      </p:by>
                                    </p:animClr>
                                    <p:animClr clrSpc="hsl" dir="cw">
                                      <p:cBhvr>
                                        <p:cTn id="88" dur="500" fill="hold"/>
                                        <p:tgtEl>
                                          <p:spTgt spid="18"/>
                                        </p:tgtEl>
                                        <p:attrNameLst>
                                          <p:attrName>stroke.color</p:attrName>
                                        </p:attrNameLst>
                                      </p:cBhvr>
                                      <p:by>
                                        <p:hsl h="-7200000" s="0" l="0"/>
                                      </p:by>
                                    </p:animClr>
                                    <p:set>
                                      <p:cBhvr>
                                        <p:cTn id="89" dur="500" fill="hold"/>
                                        <p:tgtEl>
                                          <p:spTgt spid="18"/>
                                        </p:tgtEl>
                                        <p:attrNameLst>
                                          <p:attrName>fill.type</p:attrName>
                                        </p:attrNameLst>
                                      </p:cBhvr>
                                      <p:to>
                                        <p:strVal val="solid"/>
                                      </p:to>
                                    </p:set>
                                  </p:childTnLst>
                                </p:cTn>
                              </p:par>
                              <p:par>
                                <p:cTn id="90"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91" dur="500" fill="hold"/>
                                        <p:tgtEl>
                                          <p:spTgt spid="19"/>
                                        </p:tgtEl>
                                        <p:attrNameLst>
                                          <p:attrName>style.color</p:attrName>
                                        </p:attrNameLst>
                                      </p:cBhvr>
                                      <p:by>
                                        <p:hsl h="-7200000" s="0" l="0"/>
                                      </p:by>
                                    </p:animClr>
                                    <p:animClr clrSpc="hsl" dir="cw">
                                      <p:cBhvr>
                                        <p:cTn id="92" dur="500" fill="hold"/>
                                        <p:tgtEl>
                                          <p:spTgt spid="19"/>
                                        </p:tgtEl>
                                        <p:attrNameLst>
                                          <p:attrName>fillcolor</p:attrName>
                                        </p:attrNameLst>
                                      </p:cBhvr>
                                      <p:by>
                                        <p:hsl h="-7200000" s="0" l="0"/>
                                      </p:by>
                                    </p:animClr>
                                    <p:animClr clrSpc="hsl" dir="cw">
                                      <p:cBhvr>
                                        <p:cTn id="93" dur="500" fill="hold"/>
                                        <p:tgtEl>
                                          <p:spTgt spid="19"/>
                                        </p:tgtEl>
                                        <p:attrNameLst>
                                          <p:attrName>stroke.color</p:attrName>
                                        </p:attrNameLst>
                                      </p:cBhvr>
                                      <p:by>
                                        <p:hsl h="-7200000" s="0" l="0"/>
                                      </p:by>
                                    </p:animClr>
                                    <p:set>
                                      <p:cBhvr>
                                        <p:cTn id="94" dur="500" fill="hold"/>
                                        <p:tgtEl>
                                          <p:spTgt spid="19"/>
                                        </p:tgtEl>
                                        <p:attrNameLst>
                                          <p:attrName>fill.type</p:attrName>
                                        </p:attrNameLst>
                                      </p:cBhvr>
                                      <p:to>
                                        <p:strVal val="solid"/>
                                      </p:to>
                                    </p:set>
                                  </p:childTnLst>
                                </p:cTn>
                              </p:par>
                              <p:par>
                                <p:cTn id="9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96" dur="500" fill="hold"/>
                                        <p:tgtEl>
                                          <p:spTgt spid="20"/>
                                        </p:tgtEl>
                                        <p:attrNameLst>
                                          <p:attrName>style.color</p:attrName>
                                        </p:attrNameLst>
                                      </p:cBhvr>
                                      <p:by>
                                        <p:hsl h="-7200000" s="0" l="0"/>
                                      </p:by>
                                    </p:animClr>
                                    <p:animClr clrSpc="hsl" dir="cw">
                                      <p:cBhvr>
                                        <p:cTn id="97" dur="500" fill="hold"/>
                                        <p:tgtEl>
                                          <p:spTgt spid="20"/>
                                        </p:tgtEl>
                                        <p:attrNameLst>
                                          <p:attrName>fillcolor</p:attrName>
                                        </p:attrNameLst>
                                      </p:cBhvr>
                                      <p:by>
                                        <p:hsl h="-7200000" s="0" l="0"/>
                                      </p:by>
                                    </p:animClr>
                                    <p:animClr clrSpc="hsl" dir="cw">
                                      <p:cBhvr>
                                        <p:cTn id="98" dur="500" fill="hold"/>
                                        <p:tgtEl>
                                          <p:spTgt spid="20"/>
                                        </p:tgtEl>
                                        <p:attrNameLst>
                                          <p:attrName>stroke.color</p:attrName>
                                        </p:attrNameLst>
                                      </p:cBhvr>
                                      <p:by>
                                        <p:hsl h="-7200000" s="0" l="0"/>
                                      </p:by>
                                    </p:animClr>
                                    <p:set>
                                      <p:cBhvr>
                                        <p:cTn id="99" dur="500" fill="hold"/>
                                        <p:tgtEl>
                                          <p:spTgt spid="20"/>
                                        </p:tgtEl>
                                        <p:attrNameLst>
                                          <p:attrName>fill.type</p:attrName>
                                        </p:attrNameLst>
                                      </p:cBhvr>
                                      <p:to>
                                        <p:strVal val="solid"/>
                                      </p:to>
                                    </p:set>
                                  </p:childTnLst>
                                </p:cTn>
                              </p:par>
                              <p:par>
                                <p:cTn id="100"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101" dur="500" fill="hold"/>
                                        <p:tgtEl>
                                          <p:spTgt spid="21"/>
                                        </p:tgtEl>
                                        <p:attrNameLst>
                                          <p:attrName>style.color</p:attrName>
                                        </p:attrNameLst>
                                      </p:cBhvr>
                                      <p:by>
                                        <p:hsl h="-7200000" s="0" l="0"/>
                                      </p:by>
                                    </p:animClr>
                                    <p:animClr clrSpc="hsl" dir="cw">
                                      <p:cBhvr>
                                        <p:cTn id="102" dur="500" fill="hold"/>
                                        <p:tgtEl>
                                          <p:spTgt spid="21"/>
                                        </p:tgtEl>
                                        <p:attrNameLst>
                                          <p:attrName>fillcolor</p:attrName>
                                        </p:attrNameLst>
                                      </p:cBhvr>
                                      <p:by>
                                        <p:hsl h="-7200000" s="0" l="0"/>
                                      </p:by>
                                    </p:animClr>
                                    <p:animClr clrSpc="hsl" dir="cw">
                                      <p:cBhvr>
                                        <p:cTn id="103" dur="500" fill="hold"/>
                                        <p:tgtEl>
                                          <p:spTgt spid="21"/>
                                        </p:tgtEl>
                                        <p:attrNameLst>
                                          <p:attrName>stroke.color</p:attrName>
                                        </p:attrNameLst>
                                      </p:cBhvr>
                                      <p:by>
                                        <p:hsl h="-7200000" s="0" l="0"/>
                                      </p:by>
                                    </p:animClr>
                                    <p:set>
                                      <p:cBhvr>
                                        <p:cTn id="104" dur="500" fill="hold"/>
                                        <p:tgtEl>
                                          <p:spTgt spid="21"/>
                                        </p:tgtEl>
                                        <p:attrNameLst>
                                          <p:attrName>fill.type</p:attrName>
                                        </p:attrNameLst>
                                      </p:cBhvr>
                                      <p:to>
                                        <p:strVal val="solid"/>
                                      </p:to>
                                    </p:set>
                                  </p:childTnLst>
                                </p:cTn>
                              </p:par>
                              <p:par>
                                <p:cTn id="10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106" dur="500" fill="hold"/>
                                        <p:tgtEl>
                                          <p:spTgt spid="22"/>
                                        </p:tgtEl>
                                        <p:attrNameLst>
                                          <p:attrName>style.color</p:attrName>
                                        </p:attrNameLst>
                                      </p:cBhvr>
                                      <p:by>
                                        <p:hsl h="-7200000" s="0" l="0"/>
                                      </p:by>
                                    </p:animClr>
                                    <p:animClr clrSpc="hsl" dir="cw">
                                      <p:cBhvr>
                                        <p:cTn id="107" dur="500" fill="hold"/>
                                        <p:tgtEl>
                                          <p:spTgt spid="22"/>
                                        </p:tgtEl>
                                        <p:attrNameLst>
                                          <p:attrName>fillcolor</p:attrName>
                                        </p:attrNameLst>
                                      </p:cBhvr>
                                      <p:by>
                                        <p:hsl h="-7200000" s="0" l="0"/>
                                      </p:by>
                                    </p:animClr>
                                    <p:animClr clrSpc="hsl" dir="cw">
                                      <p:cBhvr>
                                        <p:cTn id="108" dur="500" fill="hold"/>
                                        <p:tgtEl>
                                          <p:spTgt spid="22"/>
                                        </p:tgtEl>
                                        <p:attrNameLst>
                                          <p:attrName>stroke.color</p:attrName>
                                        </p:attrNameLst>
                                      </p:cBhvr>
                                      <p:by>
                                        <p:hsl h="-7200000" s="0" l="0"/>
                                      </p:by>
                                    </p:animClr>
                                    <p:set>
                                      <p:cBhvr>
                                        <p:cTn id="109" dur="500" fill="hold"/>
                                        <p:tgtEl>
                                          <p:spTgt spid="22"/>
                                        </p:tgtEl>
                                        <p:attrNameLst>
                                          <p:attrName>fill.type</p:attrName>
                                        </p:attrNameLst>
                                      </p:cBhvr>
                                      <p:to>
                                        <p:strVal val="solid"/>
                                      </p:to>
                                    </p:set>
                                  </p:childTnLst>
                                </p:cTn>
                              </p:par>
                              <p:par>
                                <p:cTn id="110"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111" dur="500" fill="hold"/>
                                        <p:tgtEl>
                                          <p:spTgt spid="23"/>
                                        </p:tgtEl>
                                        <p:attrNameLst>
                                          <p:attrName>style.color</p:attrName>
                                        </p:attrNameLst>
                                      </p:cBhvr>
                                      <p:by>
                                        <p:hsl h="-7200000" s="0" l="0"/>
                                      </p:by>
                                    </p:animClr>
                                    <p:animClr clrSpc="hsl" dir="cw">
                                      <p:cBhvr>
                                        <p:cTn id="112" dur="500" fill="hold"/>
                                        <p:tgtEl>
                                          <p:spTgt spid="23"/>
                                        </p:tgtEl>
                                        <p:attrNameLst>
                                          <p:attrName>fillcolor</p:attrName>
                                        </p:attrNameLst>
                                      </p:cBhvr>
                                      <p:by>
                                        <p:hsl h="-7200000" s="0" l="0"/>
                                      </p:by>
                                    </p:animClr>
                                    <p:animClr clrSpc="hsl" dir="cw">
                                      <p:cBhvr>
                                        <p:cTn id="113" dur="500" fill="hold"/>
                                        <p:tgtEl>
                                          <p:spTgt spid="23"/>
                                        </p:tgtEl>
                                        <p:attrNameLst>
                                          <p:attrName>stroke.color</p:attrName>
                                        </p:attrNameLst>
                                      </p:cBhvr>
                                      <p:by>
                                        <p:hsl h="-7200000" s="0" l="0"/>
                                      </p:by>
                                    </p:animClr>
                                    <p:set>
                                      <p:cBhvr>
                                        <p:cTn id="114" dur="500" fill="hold"/>
                                        <p:tgtEl>
                                          <p:spTgt spid="23"/>
                                        </p:tgtEl>
                                        <p:attrNameLst>
                                          <p:attrName>fill.type</p:attrName>
                                        </p:attrNameLst>
                                      </p:cBhvr>
                                      <p:to>
                                        <p:strVal val="solid"/>
                                      </p:to>
                                    </p:set>
                                  </p:childTnLst>
                                </p:cTn>
                              </p:par>
                              <p:par>
                                <p:cTn id="11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116" dur="500" fill="hold"/>
                                        <p:tgtEl>
                                          <p:spTgt spid="24"/>
                                        </p:tgtEl>
                                        <p:attrNameLst>
                                          <p:attrName>style.color</p:attrName>
                                        </p:attrNameLst>
                                      </p:cBhvr>
                                      <p:by>
                                        <p:hsl h="-7200000" s="0" l="0"/>
                                      </p:by>
                                    </p:animClr>
                                    <p:animClr clrSpc="hsl" dir="cw">
                                      <p:cBhvr>
                                        <p:cTn id="117" dur="500" fill="hold"/>
                                        <p:tgtEl>
                                          <p:spTgt spid="24"/>
                                        </p:tgtEl>
                                        <p:attrNameLst>
                                          <p:attrName>fillcolor</p:attrName>
                                        </p:attrNameLst>
                                      </p:cBhvr>
                                      <p:by>
                                        <p:hsl h="-7200000" s="0" l="0"/>
                                      </p:by>
                                    </p:animClr>
                                    <p:animClr clrSpc="hsl" dir="cw">
                                      <p:cBhvr>
                                        <p:cTn id="118" dur="500" fill="hold"/>
                                        <p:tgtEl>
                                          <p:spTgt spid="24"/>
                                        </p:tgtEl>
                                        <p:attrNameLst>
                                          <p:attrName>stroke.color</p:attrName>
                                        </p:attrNameLst>
                                      </p:cBhvr>
                                      <p:by>
                                        <p:hsl h="-7200000" s="0" l="0"/>
                                      </p:by>
                                    </p:animClr>
                                    <p:set>
                                      <p:cBhvr>
                                        <p:cTn id="119" dur="500" fill="hold"/>
                                        <p:tgtEl>
                                          <p:spTgt spid="24"/>
                                        </p:tgtEl>
                                        <p:attrNameLst>
                                          <p:attrName>fill.type</p:attrName>
                                        </p:attrNameLst>
                                      </p:cBhvr>
                                      <p:to>
                                        <p:strVal val="solid"/>
                                      </p:to>
                                    </p:set>
                                  </p:childTnLst>
                                </p:cTn>
                              </p:par>
                              <p:par>
                                <p:cTn id="120"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121" dur="500" fill="hold"/>
                                        <p:tgtEl>
                                          <p:spTgt spid="25"/>
                                        </p:tgtEl>
                                        <p:attrNameLst>
                                          <p:attrName>style.color</p:attrName>
                                        </p:attrNameLst>
                                      </p:cBhvr>
                                      <p:by>
                                        <p:hsl h="-7200000" s="0" l="0"/>
                                      </p:by>
                                    </p:animClr>
                                    <p:animClr clrSpc="hsl" dir="cw">
                                      <p:cBhvr>
                                        <p:cTn id="122" dur="500" fill="hold"/>
                                        <p:tgtEl>
                                          <p:spTgt spid="25"/>
                                        </p:tgtEl>
                                        <p:attrNameLst>
                                          <p:attrName>fillcolor</p:attrName>
                                        </p:attrNameLst>
                                      </p:cBhvr>
                                      <p:by>
                                        <p:hsl h="-7200000" s="0" l="0"/>
                                      </p:by>
                                    </p:animClr>
                                    <p:animClr clrSpc="hsl" dir="cw">
                                      <p:cBhvr>
                                        <p:cTn id="123" dur="500" fill="hold"/>
                                        <p:tgtEl>
                                          <p:spTgt spid="25"/>
                                        </p:tgtEl>
                                        <p:attrNameLst>
                                          <p:attrName>stroke.color</p:attrName>
                                        </p:attrNameLst>
                                      </p:cBhvr>
                                      <p:by>
                                        <p:hsl h="-7200000" s="0" l="0"/>
                                      </p:by>
                                    </p:animClr>
                                    <p:set>
                                      <p:cBhvr>
                                        <p:cTn id="124" dur="500" fill="hold"/>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Z:\Ситников\зональное_март_2016_Друпповой\картинки оформление\6.png"/>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a:stretch/>
        </p:blipFill>
        <p:spPr bwMode="auto">
          <a:xfrm>
            <a:off x="4592824" y="2812251"/>
            <a:ext cx="1491344" cy="749697"/>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8" descr="Z:\Ситников\зональное_март_2016_Друпповой\картинки оформление\5.png"/>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4594326" y="1422495"/>
            <a:ext cx="1660062" cy="71932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Z:\Ситников\зональное_март_2016_Друпповой\картинки оформление\1.png"/>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179512" y="1421882"/>
            <a:ext cx="1480457" cy="71932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3" descr="Z:\Ситников\зональное_март_2016_Друпповой\картинки оформление\2.png"/>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179512" y="2828760"/>
            <a:ext cx="1620381" cy="772104"/>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Z:\Ситников\зональное_март_2016_Друпповой\картинки оформление\3.png"/>
          <p:cNvPicPr>
            <a:picLocks noChangeAspect="1" noChangeArrowheads="1"/>
          </p:cNvPicPr>
          <p:nvPr/>
        </p:nvPicPr>
        <p:blipFill rotWithShape="1">
          <a:blip r:embed="rId7" cstate="email">
            <a:extLst>
              <a:ext uri="{28A0092B-C50C-407E-A947-70E740481C1C}">
                <a14:useLocalDpi xmlns="" xmlns:a14="http://schemas.microsoft.com/office/drawing/2010/main" val="0"/>
              </a:ext>
            </a:extLst>
          </a:blip>
          <a:srcRect/>
          <a:stretch/>
        </p:blipFill>
        <p:spPr bwMode="auto">
          <a:xfrm>
            <a:off x="173088" y="3704182"/>
            <a:ext cx="1717344" cy="58891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5" descr="Z:\Ситников\зональное_март_2016_Друпповой\картинки оформление\4.png"/>
          <p:cNvPicPr>
            <a:picLocks noChangeAspect="1" noChangeArrowheads="1"/>
          </p:cNvPicPr>
          <p:nvPr/>
        </p:nvPicPr>
        <p:blipFill rotWithShape="1">
          <a:blip r:embed="rId8" cstate="email">
            <a:extLst>
              <a:ext uri="{28A0092B-C50C-407E-A947-70E740481C1C}">
                <a14:useLocalDpi xmlns="" xmlns:a14="http://schemas.microsoft.com/office/drawing/2010/main" val="0"/>
              </a:ext>
            </a:extLst>
          </a:blip>
          <a:srcRect/>
          <a:stretch/>
        </p:blipFill>
        <p:spPr bwMode="auto">
          <a:xfrm>
            <a:off x="191075" y="4617304"/>
            <a:ext cx="2220685" cy="755912"/>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351151" y="1641221"/>
            <a:ext cx="3284745" cy="1374735"/>
          </a:xfrm>
          <a:prstGeom prst="rect">
            <a:avLst/>
          </a:prstGeom>
          <a:noFill/>
        </p:spPr>
        <p:txBody>
          <a:bodyPr wrap="none" rtlCol="0">
            <a:spAutoFit/>
          </a:bodyPr>
          <a:lstStyle/>
          <a:p>
            <a:pPr marL="342900" indent="-342900">
              <a:lnSpc>
                <a:spcPts val="2500"/>
              </a:lnSpc>
              <a:buClr>
                <a:srgbClr val="FFFF00"/>
              </a:buClr>
              <a:buSzPct val="130000"/>
              <a:defRPr/>
            </a:pPr>
            <a:r>
              <a:rPr lang="ru-RU" dirty="0" smtClean="0"/>
              <a:t>«</a:t>
            </a:r>
            <a:r>
              <a:rPr lang="ru-RU" dirty="0"/>
              <a:t>Таймырский инновационный</a:t>
            </a:r>
          </a:p>
          <a:p>
            <a:pPr marL="342900" indent="-342900">
              <a:lnSpc>
                <a:spcPts val="2500"/>
              </a:lnSpc>
              <a:buClr>
                <a:srgbClr val="FFFF00"/>
              </a:buClr>
              <a:buSzPct val="130000"/>
              <a:defRPr/>
            </a:pPr>
            <a:r>
              <a:rPr lang="ru-RU" dirty="0"/>
              <a:t> комплекс успешного </a:t>
            </a:r>
          </a:p>
          <a:p>
            <a:pPr marL="342900" indent="-342900">
              <a:lnSpc>
                <a:spcPts val="2500"/>
              </a:lnSpc>
              <a:buClr>
                <a:srgbClr val="FFFF00"/>
              </a:buClr>
              <a:buSzPct val="130000"/>
              <a:defRPr/>
            </a:pPr>
            <a:r>
              <a:rPr lang="ru-RU" dirty="0"/>
              <a:t>обучения детей с особыми </a:t>
            </a:r>
          </a:p>
          <a:p>
            <a:pPr marL="342900" indent="-342900">
              <a:lnSpc>
                <a:spcPts val="2500"/>
              </a:lnSpc>
              <a:buClr>
                <a:srgbClr val="FFFF00"/>
              </a:buClr>
              <a:buSzPct val="130000"/>
              <a:defRPr/>
            </a:pPr>
            <a:r>
              <a:rPr lang="ru-RU" dirty="0"/>
              <a:t>Потребностями</a:t>
            </a:r>
            <a:r>
              <a:rPr lang="ru-RU" dirty="0" smtClean="0"/>
              <a:t>»</a:t>
            </a:r>
            <a:endParaRPr lang="ru-RU" dirty="0"/>
          </a:p>
        </p:txBody>
      </p:sp>
      <p:sp>
        <p:nvSpPr>
          <p:cNvPr id="11" name="TextBox 10"/>
          <p:cNvSpPr txBox="1"/>
          <p:nvPr/>
        </p:nvSpPr>
        <p:spPr>
          <a:xfrm>
            <a:off x="352549" y="3068960"/>
            <a:ext cx="2491259" cy="369332"/>
          </a:xfrm>
          <a:prstGeom prst="rect">
            <a:avLst/>
          </a:prstGeom>
          <a:noFill/>
        </p:spPr>
        <p:txBody>
          <a:bodyPr wrap="none" rtlCol="0">
            <a:spAutoFit/>
          </a:bodyPr>
          <a:lstStyle/>
          <a:p>
            <a:r>
              <a:rPr lang="ru-RU" dirty="0"/>
              <a:t>«Таймырский ПРОФИ</a:t>
            </a:r>
            <a:r>
              <a:rPr lang="ru-RU" dirty="0" smtClean="0"/>
              <a:t>»</a:t>
            </a:r>
            <a:endParaRPr lang="ru-RU" dirty="0"/>
          </a:p>
        </p:txBody>
      </p:sp>
      <p:sp>
        <p:nvSpPr>
          <p:cNvPr id="12" name="TextBox 11"/>
          <p:cNvSpPr txBox="1"/>
          <p:nvPr/>
        </p:nvSpPr>
        <p:spPr>
          <a:xfrm>
            <a:off x="395536" y="3789040"/>
            <a:ext cx="3456384" cy="733534"/>
          </a:xfrm>
          <a:prstGeom prst="rect">
            <a:avLst/>
          </a:prstGeom>
          <a:noFill/>
        </p:spPr>
        <p:txBody>
          <a:bodyPr wrap="square" rtlCol="0">
            <a:spAutoFit/>
          </a:bodyPr>
          <a:lstStyle/>
          <a:p>
            <a:pPr>
              <a:lnSpc>
                <a:spcPts val="2500"/>
              </a:lnSpc>
              <a:buClr>
                <a:srgbClr val="FFFF00"/>
              </a:buClr>
              <a:buSzPct val="130000"/>
              <a:defRPr/>
            </a:pPr>
            <a:r>
              <a:rPr lang="ru-RU" dirty="0"/>
              <a:t>«</a:t>
            </a:r>
            <a:r>
              <a:rPr lang="ru-RU" dirty="0" err="1"/>
              <a:t>Универс</a:t>
            </a:r>
            <a:r>
              <a:rPr lang="ru-RU" dirty="0"/>
              <a:t> Таймыра – </a:t>
            </a:r>
            <a:r>
              <a:rPr lang="ru-RU" dirty="0" smtClean="0"/>
              <a:t>дорога  к высшему Образованию»</a:t>
            </a:r>
            <a:endParaRPr lang="ru-RU" dirty="0"/>
          </a:p>
        </p:txBody>
      </p:sp>
      <p:sp>
        <p:nvSpPr>
          <p:cNvPr id="13" name="TextBox 12"/>
          <p:cNvSpPr txBox="1"/>
          <p:nvPr/>
        </p:nvSpPr>
        <p:spPr>
          <a:xfrm>
            <a:off x="395536" y="4941168"/>
            <a:ext cx="3508244" cy="733534"/>
          </a:xfrm>
          <a:prstGeom prst="rect">
            <a:avLst/>
          </a:prstGeom>
          <a:noFill/>
        </p:spPr>
        <p:txBody>
          <a:bodyPr wrap="square" rtlCol="0">
            <a:spAutoFit/>
          </a:bodyPr>
          <a:lstStyle/>
          <a:p>
            <a:pPr>
              <a:lnSpc>
                <a:spcPts val="2500"/>
              </a:lnSpc>
              <a:buClr>
                <a:srgbClr val="FFFF00"/>
              </a:buClr>
              <a:buSzPct val="130000"/>
              <a:defRPr/>
            </a:pPr>
            <a:r>
              <a:rPr lang="ru-RU" dirty="0"/>
              <a:t>«Новое содержание </a:t>
            </a:r>
            <a:r>
              <a:rPr lang="ru-RU" dirty="0" smtClean="0"/>
              <a:t>и средства обучения кочевников Таймыра»</a:t>
            </a:r>
            <a:endParaRPr lang="ru-RU" dirty="0"/>
          </a:p>
        </p:txBody>
      </p:sp>
      <p:sp>
        <p:nvSpPr>
          <p:cNvPr id="14" name="TextBox 13"/>
          <p:cNvSpPr txBox="1"/>
          <p:nvPr/>
        </p:nvSpPr>
        <p:spPr>
          <a:xfrm>
            <a:off x="4788024" y="1616928"/>
            <a:ext cx="4028795" cy="1374735"/>
          </a:xfrm>
          <a:prstGeom prst="rect">
            <a:avLst/>
          </a:prstGeom>
          <a:noFill/>
        </p:spPr>
        <p:txBody>
          <a:bodyPr wrap="none" rtlCol="0">
            <a:spAutoFit/>
          </a:bodyPr>
          <a:lstStyle/>
          <a:p>
            <a:pPr marL="342900" indent="-342900">
              <a:lnSpc>
                <a:spcPts val="2500"/>
              </a:lnSpc>
              <a:buClr>
                <a:srgbClr val="FFFF00"/>
              </a:buClr>
              <a:buSzPct val="130000"/>
              <a:defRPr/>
            </a:pPr>
            <a:r>
              <a:rPr lang="ru-RU" dirty="0"/>
              <a:t>«Образовательное консультирование </a:t>
            </a:r>
          </a:p>
          <a:p>
            <a:pPr marL="342900" indent="-342900">
              <a:lnSpc>
                <a:spcPts val="2500"/>
              </a:lnSpc>
              <a:buClr>
                <a:srgbClr val="FFFF00"/>
              </a:buClr>
              <a:buSzPct val="130000"/>
              <a:defRPr/>
            </a:pPr>
            <a:r>
              <a:rPr lang="ru-RU" dirty="0"/>
              <a:t>таймырских семей с детьми от </a:t>
            </a:r>
          </a:p>
          <a:p>
            <a:pPr marL="342900" indent="-342900">
              <a:lnSpc>
                <a:spcPts val="2500"/>
              </a:lnSpc>
              <a:buClr>
                <a:srgbClr val="FFFF00"/>
              </a:buClr>
              <a:buSzPct val="130000"/>
              <a:defRPr/>
            </a:pPr>
            <a:r>
              <a:rPr lang="ru-RU" dirty="0"/>
              <a:t>2 месяцев до 8 лет, не </a:t>
            </a:r>
          </a:p>
          <a:p>
            <a:pPr marL="342900" indent="-342900">
              <a:lnSpc>
                <a:spcPts val="2500"/>
              </a:lnSpc>
              <a:buClr>
                <a:srgbClr val="FFFF00"/>
              </a:buClr>
              <a:buSzPct val="130000"/>
              <a:defRPr/>
            </a:pPr>
            <a:r>
              <a:rPr lang="ru-RU" dirty="0"/>
              <a:t>посещающих ДОУ</a:t>
            </a:r>
            <a:r>
              <a:rPr lang="ru-RU" dirty="0" smtClean="0"/>
              <a:t>»</a:t>
            </a:r>
            <a:endParaRPr lang="ru-RU" dirty="0"/>
          </a:p>
        </p:txBody>
      </p:sp>
      <p:sp>
        <p:nvSpPr>
          <p:cNvPr id="15" name="TextBox 14"/>
          <p:cNvSpPr txBox="1"/>
          <p:nvPr/>
        </p:nvSpPr>
        <p:spPr>
          <a:xfrm>
            <a:off x="4788024" y="3068960"/>
            <a:ext cx="3668755" cy="369332"/>
          </a:xfrm>
          <a:prstGeom prst="rect">
            <a:avLst/>
          </a:prstGeom>
          <a:noFill/>
        </p:spPr>
        <p:txBody>
          <a:bodyPr wrap="square" rtlCol="0">
            <a:spAutoFit/>
          </a:bodyPr>
          <a:lstStyle/>
          <a:p>
            <a:pPr marL="88900" eaLnBrk="0" hangingPunct="0">
              <a:tabLst>
                <a:tab pos="268288" algn="l"/>
              </a:tabLst>
              <a:defRPr/>
            </a:pPr>
            <a:r>
              <a:rPr lang="ru-RU" dirty="0"/>
              <a:t>« </a:t>
            </a:r>
            <a:r>
              <a:rPr lang="ru-RU" dirty="0" smtClean="0"/>
              <a:t>Социокультурные Комплексы»</a:t>
            </a:r>
            <a:endParaRPr lang="ru-RU" dirty="0"/>
          </a:p>
        </p:txBody>
      </p:sp>
      <p:pic>
        <p:nvPicPr>
          <p:cNvPr id="2050" name="Picture 2" descr="Z:\Ситников\зональное_март_2016_Друпповой\картинки оформление\7.png"/>
          <p:cNvPicPr>
            <a:picLocks noChangeAspect="1" noChangeArrowheads="1"/>
          </p:cNvPicPr>
          <p:nvPr/>
        </p:nvPicPr>
        <p:blipFill rotWithShape="1">
          <a:blip r:embed="rId9" cstate="email">
            <a:extLst>
              <a:ext uri="{28A0092B-C50C-407E-A947-70E740481C1C}">
                <a14:useLocalDpi xmlns="" xmlns:a14="http://schemas.microsoft.com/office/drawing/2010/main" val="0"/>
              </a:ext>
            </a:extLst>
          </a:blip>
          <a:srcRect/>
          <a:stretch/>
        </p:blipFill>
        <p:spPr bwMode="auto">
          <a:xfrm>
            <a:off x="4497729" y="3645024"/>
            <a:ext cx="1853255" cy="576762"/>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4752527" y="3717032"/>
            <a:ext cx="4139953" cy="733534"/>
          </a:xfrm>
          <a:prstGeom prst="rect">
            <a:avLst/>
          </a:prstGeom>
          <a:noFill/>
        </p:spPr>
        <p:txBody>
          <a:bodyPr wrap="square" rtlCol="0">
            <a:spAutoFit/>
          </a:bodyPr>
          <a:lstStyle/>
          <a:p>
            <a:pPr marL="342900" indent="-342900">
              <a:lnSpc>
                <a:spcPts val="2500"/>
              </a:lnSpc>
              <a:buClr>
                <a:srgbClr val="FFFF00"/>
              </a:buClr>
              <a:buSzPct val="130000"/>
              <a:defRPr/>
            </a:pPr>
            <a:r>
              <a:rPr lang="ru-RU" dirty="0"/>
              <a:t>«Переустройство </a:t>
            </a:r>
            <a:r>
              <a:rPr lang="ru-RU" dirty="0" smtClean="0"/>
              <a:t>общего образования </a:t>
            </a:r>
            <a:endParaRPr lang="ru-RU" dirty="0"/>
          </a:p>
          <a:p>
            <a:pPr marL="342900" indent="-342900">
              <a:lnSpc>
                <a:spcPts val="2500"/>
              </a:lnSpc>
              <a:buClr>
                <a:srgbClr val="FFFF00"/>
              </a:buClr>
              <a:buSzPct val="130000"/>
              <a:defRPr/>
            </a:pPr>
            <a:r>
              <a:rPr lang="ru-RU" dirty="0" err="1"/>
              <a:t>тундровиков</a:t>
            </a:r>
            <a:r>
              <a:rPr lang="ru-RU" dirty="0"/>
              <a:t> Таймыра</a:t>
            </a:r>
            <a:r>
              <a:rPr lang="ru-RU" dirty="0" smtClean="0"/>
              <a:t>»</a:t>
            </a:r>
            <a:endParaRPr lang="ru-RU" dirty="0"/>
          </a:p>
        </p:txBody>
      </p:sp>
      <p:pic>
        <p:nvPicPr>
          <p:cNvPr id="2051" name="Picture 3" descr="Z:\Ситников\зональное_март_2016_Друпповой\картинки оформление\8.png"/>
          <p:cNvPicPr>
            <a:picLocks noChangeAspect="1" noChangeArrowheads="1"/>
          </p:cNvPicPr>
          <p:nvPr/>
        </p:nvPicPr>
        <p:blipFill rotWithShape="1">
          <a:blip r:embed="rId10" cstate="email">
            <a:extLst>
              <a:ext uri="{28A0092B-C50C-407E-A947-70E740481C1C}">
                <a14:useLocalDpi xmlns="" xmlns:a14="http://schemas.microsoft.com/office/drawing/2010/main" val="0"/>
              </a:ext>
            </a:extLst>
          </a:blip>
          <a:srcRect/>
          <a:stretch/>
        </p:blipFill>
        <p:spPr bwMode="auto">
          <a:xfrm>
            <a:off x="4499992" y="4515270"/>
            <a:ext cx="2153876" cy="728396"/>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TextBox 16"/>
          <p:cNvSpPr txBox="1"/>
          <p:nvPr/>
        </p:nvSpPr>
        <p:spPr>
          <a:xfrm>
            <a:off x="4932040" y="4658918"/>
            <a:ext cx="2868478" cy="733534"/>
          </a:xfrm>
          <a:prstGeom prst="rect">
            <a:avLst/>
          </a:prstGeom>
          <a:noFill/>
        </p:spPr>
        <p:txBody>
          <a:bodyPr wrap="none" rtlCol="0">
            <a:spAutoFit/>
          </a:bodyPr>
          <a:lstStyle/>
          <a:p>
            <a:pPr marL="342900" indent="-342900">
              <a:lnSpc>
                <a:spcPts val="2500"/>
              </a:lnSpc>
              <a:buClr>
                <a:srgbClr val="FFFF00"/>
              </a:buClr>
              <a:buSzPct val="130000"/>
              <a:defRPr/>
            </a:pPr>
            <a:r>
              <a:rPr lang="ru-RU" dirty="0"/>
              <a:t>«Северное многоборье </a:t>
            </a:r>
          </a:p>
          <a:p>
            <a:pPr marL="342900" indent="-342900">
              <a:lnSpc>
                <a:spcPts val="2500"/>
              </a:lnSpc>
              <a:buClr>
                <a:srgbClr val="FFFF00"/>
              </a:buClr>
              <a:buSzPct val="130000"/>
              <a:defRPr/>
            </a:pPr>
            <a:r>
              <a:rPr lang="ru-RU" dirty="0"/>
              <a:t>- каждой школе Таймыра</a:t>
            </a:r>
            <a:r>
              <a:rPr lang="ru-RU" dirty="0" smtClean="0"/>
              <a:t>»</a:t>
            </a:r>
            <a:endParaRPr lang="ru-RU" dirty="0"/>
          </a:p>
        </p:txBody>
      </p:sp>
      <p:pic>
        <p:nvPicPr>
          <p:cNvPr id="2052" name="Picture 4" descr="Z:\Ситников\зональное_март_2016_Друпповой\картинки оформление\9.png"/>
          <p:cNvPicPr>
            <a:picLocks noChangeAspect="1" noChangeArrowheads="1"/>
          </p:cNvPicPr>
          <p:nvPr/>
        </p:nvPicPr>
        <p:blipFill rotWithShape="1">
          <a:blip r:embed="rId11" cstate="email">
            <a:extLst>
              <a:ext uri="{28A0092B-C50C-407E-A947-70E740481C1C}">
                <a14:useLocalDpi xmlns="" xmlns:a14="http://schemas.microsoft.com/office/drawing/2010/main" val="0"/>
              </a:ext>
            </a:extLst>
          </a:blip>
          <a:srcRect/>
          <a:stretch/>
        </p:blipFill>
        <p:spPr bwMode="auto">
          <a:xfrm>
            <a:off x="4561792" y="5495990"/>
            <a:ext cx="2060609" cy="618548"/>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Box 17"/>
          <p:cNvSpPr txBox="1"/>
          <p:nvPr/>
        </p:nvSpPr>
        <p:spPr>
          <a:xfrm>
            <a:off x="4904074" y="5620598"/>
            <a:ext cx="3628366" cy="369332"/>
          </a:xfrm>
          <a:prstGeom prst="rect">
            <a:avLst/>
          </a:prstGeom>
          <a:noFill/>
        </p:spPr>
        <p:txBody>
          <a:bodyPr wrap="none" rtlCol="0">
            <a:spAutoFit/>
          </a:bodyPr>
          <a:lstStyle/>
          <a:p>
            <a:r>
              <a:rPr lang="ru-RU" dirty="0"/>
              <a:t>«Педагог Таймыра: перезагрузка</a:t>
            </a:r>
            <a:r>
              <a:rPr lang="ru-RU" dirty="0" smtClean="0"/>
              <a:t>»</a:t>
            </a:r>
            <a:endParaRPr lang="ru-RU" dirty="0"/>
          </a:p>
        </p:txBody>
      </p:sp>
      <p:sp>
        <p:nvSpPr>
          <p:cNvPr id="19" name="Прямоугольник 18"/>
          <p:cNvSpPr/>
          <p:nvPr/>
        </p:nvSpPr>
        <p:spPr>
          <a:xfrm>
            <a:off x="210970" y="790456"/>
            <a:ext cx="7035892" cy="523220"/>
          </a:xfrm>
          <a:prstGeom prst="rect">
            <a:avLst/>
          </a:prstGeom>
          <a:noFill/>
          <a:ln>
            <a:noFill/>
          </a:ln>
        </p:spPr>
        <p:txBody>
          <a:bodyPr wrap="square">
            <a:spAutoFit/>
          </a:bodyPr>
          <a:lstStyle/>
          <a:p>
            <a:r>
              <a:rPr lang="ru-RU" sz="2800" b="1" dirty="0">
                <a:solidFill>
                  <a:schemeClr val="tx2">
                    <a:lumMod val="75000"/>
                  </a:schemeClr>
                </a:solidFill>
              </a:rPr>
              <a:t>ПРОЕКТЫ СТРАТЕГИИ РАЗВИТИЯ:</a:t>
            </a:r>
          </a:p>
        </p:txBody>
      </p:sp>
    </p:spTree>
    <p:extLst>
      <p:ext uri="{BB962C8B-B14F-4D97-AF65-F5344CB8AC3E}">
        <p14:creationId xmlns="" xmlns:p14="http://schemas.microsoft.com/office/powerpoint/2010/main" val="15491380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7294" y="1603393"/>
            <a:ext cx="5851730" cy="323165"/>
          </a:xfrm>
          <a:prstGeom prst="rect">
            <a:avLst/>
          </a:prstGeom>
          <a:noFill/>
        </p:spPr>
        <p:txBody>
          <a:bodyPr wrap="none" rtlCol="0">
            <a:spAutoFit/>
          </a:bodyPr>
          <a:lstStyle/>
          <a:p>
            <a:r>
              <a:rPr lang="ru-RU" sz="1500" i="1" dirty="0">
                <a:solidFill>
                  <a:srgbClr val="FF0000"/>
                </a:solidFill>
              </a:rPr>
              <a:t>«Улучшить – это значит дать возможность добиться лучшего…»</a:t>
            </a:r>
            <a:endParaRPr lang="ru-RU" sz="1500" dirty="0">
              <a:solidFill>
                <a:srgbClr val="FF0000"/>
              </a:solidFill>
            </a:endParaRPr>
          </a:p>
        </p:txBody>
      </p:sp>
      <p:sp>
        <p:nvSpPr>
          <p:cNvPr id="3" name="TextBox 2"/>
          <p:cNvSpPr txBox="1"/>
          <p:nvPr/>
        </p:nvSpPr>
        <p:spPr>
          <a:xfrm>
            <a:off x="975664" y="2330680"/>
            <a:ext cx="1368152" cy="523220"/>
          </a:xfrm>
          <a:prstGeom prst="rect">
            <a:avLst/>
          </a:prstGeom>
          <a:noFill/>
        </p:spPr>
        <p:txBody>
          <a:bodyPr wrap="square" rtlCol="0">
            <a:spAutoFit/>
          </a:bodyPr>
          <a:lstStyle/>
          <a:p>
            <a:r>
              <a:rPr lang="ru-RU" sz="2800" b="1" dirty="0">
                <a:solidFill>
                  <a:srgbClr val="FF0000"/>
                </a:solidFill>
              </a:rPr>
              <a:t>ФГОС  </a:t>
            </a:r>
          </a:p>
        </p:txBody>
      </p:sp>
      <p:sp>
        <p:nvSpPr>
          <p:cNvPr id="4" name="TextBox 3"/>
          <p:cNvSpPr txBox="1"/>
          <p:nvPr/>
        </p:nvSpPr>
        <p:spPr>
          <a:xfrm>
            <a:off x="4452732" y="2340088"/>
            <a:ext cx="1836204" cy="523220"/>
          </a:xfrm>
          <a:prstGeom prst="rect">
            <a:avLst/>
          </a:prstGeom>
          <a:noFill/>
        </p:spPr>
        <p:txBody>
          <a:bodyPr wrap="square" rtlCol="0">
            <a:spAutoFit/>
          </a:bodyPr>
          <a:lstStyle/>
          <a:p>
            <a:r>
              <a:rPr lang="ru-RU" sz="2800" b="1" dirty="0" smtClean="0">
                <a:solidFill>
                  <a:srgbClr val="FF0000"/>
                </a:solidFill>
              </a:rPr>
              <a:t>КАДРЫ  </a:t>
            </a:r>
            <a:endParaRPr lang="ru-RU" sz="2800" b="1" dirty="0">
              <a:solidFill>
                <a:srgbClr val="FF0000"/>
              </a:solidFill>
            </a:endParaRPr>
          </a:p>
        </p:txBody>
      </p:sp>
      <p:sp>
        <p:nvSpPr>
          <p:cNvPr id="5" name="TextBox 4"/>
          <p:cNvSpPr txBox="1"/>
          <p:nvPr/>
        </p:nvSpPr>
        <p:spPr>
          <a:xfrm>
            <a:off x="220282" y="2912435"/>
            <a:ext cx="4249690" cy="3000821"/>
          </a:xfrm>
          <a:prstGeom prst="rect">
            <a:avLst/>
          </a:prstGeom>
          <a:noFill/>
        </p:spPr>
        <p:txBody>
          <a:bodyPr wrap="none" rtlCol="0">
            <a:spAutoFit/>
          </a:bodyPr>
          <a:lstStyle/>
          <a:p>
            <a:pPr marL="285750" indent="-285750">
              <a:lnSpc>
                <a:spcPct val="150000"/>
              </a:lnSpc>
              <a:buFont typeface="Wingdings" pitchFamily="2" charset="2"/>
              <a:buChar char="ü"/>
            </a:pPr>
            <a:r>
              <a:rPr lang="ru-RU" dirty="0">
                <a:solidFill>
                  <a:srgbClr val="002060"/>
                </a:solidFill>
              </a:rPr>
              <a:t>Методические недели</a:t>
            </a:r>
          </a:p>
          <a:p>
            <a:pPr marL="285750" indent="-285750">
              <a:lnSpc>
                <a:spcPct val="150000"/>
              </a:lnSpc>
              <a:buFont typeface="Wingdings" pitchFamily="2" charset="2"/>
              <a:buChar char="ü"/>
            </a:pPr>
            <a:r>
              <a:rPr lang="ru-RU" dirty="0">
                <a:solidFill>
                  <a:srgbClr val="002060"/>
                </a:solidFill>
              </a:rPr>
              <a:t>Дни открытых дверей</a:t>
            </a:r>
          </a:p>
          <a:p>
            <a:pPr marL="285750" indent="-285750">
              <a:lnSpc>
                <a:spcPct val="150000"/>
              </a:lnSpc>
              <a:buFont typeface="Wingdings" pitchFamily="2" charset="2"/>
              <a:buChar char="ü"/>
            </a:pPr>
            <a:r>
              <a:rPr lang="ru-RU" dirty="0">
                <a:solidFill>
                  <a:srgbClr val="002060"/>
                </a:solidFill>
              </a:rPr>
              <a:t>Зимние совещания для управленцев </a:t>
            </a:r>
          </a:p>
          <a:p>
            <a:pPr marL="285750" indent="-285750">
              <a:lnSpc>
                <a:spcPct val="150000"/>
              </a:lnSpc>
              <a:buFont typeface="Wingdings" pitchFamily="2" charset="2"/>
              <a:buChar char="ü"/>
            </a:pPr>
            <a:r>
              <a:rPr lang="ru-RU" dirty="0">
                <a:solidFill>
                  <a:srgbClr val="002060"/>
                </a:solidFill>
              </a:rPr>
              <a:t>Преемственность ООП ДО и  НОО</a:t>
            </a:r>
          </a:p>
          <a:p>
            <a:pPr marL="285750" indent="-285750">
              <a:lnSpc>
                <a:spcPct val="150000"/>
              </a:lnSpc>
              <a:buFont typeface="Wingdings" pitchFamily="2" charset="2"/>
              <a:buChar char="ü"/>
            </a:pPr>
            <a:r>
              <a:rPr lang="ru-RU" dirty="0">
                <a:solidFill>
                  <a:srgbClr val="002060"/>
                </a:solidFill>
              </a:rPr>
              <a:t>Модель внеурочной деятельности</a:t>
            </a:r>
          </a:p>
          <a:p>
            <a:pPr marL="285750" indent="-285750">
              <a:lnSpc>
                <a:spcPct val="150000"/>
              </a:lnSpc>
              <a:buFont typeface="Wingdings" pitchFamily="2" charset="2"/>
              <a:buChar char="ü"/>
            </a:pPr>
            <a:r>
              <a:rPr lang="ru-RU" dirty="0">
                <a:solidFill>
                  <a:srgbClr val="002060"/>
                </a:solidFill>
              </a:rPr>
              <a:t>Филиал КИПК (г. Норильск)</a:t>
            </a:r>
          </a:p>
          <a:p>
            <a:pPr marL="285750" indent="-285750">
              <a:lnSpc>
                <a:spcPct val="150000"/>
              </a:lnSpc>
              <a:buFont typeface="Wingdings" pitchFamily="2" charset="2"/>
              <a:buChar char="ü"/>
            </a:pPr>
            <a:r>
              <a:rPr lang="ru-RU" dirty="0">
                <a:solidFill>
                  <a:srgbClr val="002060"/>
                </a:solidFill>
              </a:rPr>
              <a:t>Участие в краевых программах </a:t>
            </a:r>
          </a:p>
        </p:txBody>
      </p:sp>
      <p:sp>
        <p:nvSpPr>
          <p:cNvPr id="6" name="TextBox 5"/>
          <p:cNvSpPr txBox="1"/>
          <p:nvPr/>
        </p:nvSpPr>
        <p:spPr>
          <a:xfrm>
            <a:off x="4501210" y="2859576"/>
            <a:ext cx="4683667" cy="3357329"/>
          </a:xfrm>
          <a:prstGeom prst="rect">
            <a:avLst/>
          </a:prstGeom>
          <a:noFill/>
        </p:spPr>
        <p:txBody>
          <a:bodyPr wrap="square" rtlCol="0">
            <a:spAutoFit/>
          </a:bodyPr>
          <a:lstStyle/>
          <a:p>
            <a:r>
              <a:rPr lang="ru-RU" sz="1600" b="1" dirty="0">
                <a:solidFill>
                  <a:srgbClr val="FF0000"/>
                </a:solidFill>
              </a:rPr>
              <a:t>Краевая программа</a:t>
            </a:r>
          </a:p>
          <a:p>
            <a:r>
              <a:rPr lang="ru-RU" sz="1600" b="1" dirty="0">
                <a:solidFill>
                  <a:srgbClr val="FF0000"/>
                </a:solidFill>
              </a:rPr>
              <a:t>«ЗАМЕЩЕНИЕ ВАКАНСИЙ В СЕЛЬСКИХ ШКОЛАХ»</a:t>
            </a:r>
            <a:endParaRPr lang="ru-RU" sz="1600" dirty="0">
              <a:solidFill>
                <a:srgbClr val="FF0000"/>
              </a:solidFill>
            </a:endParaRPr>
          </a:p>
          <a:p>
            <a:pPr>
              <a:lnSpc>
                <a:spcPts val="2000"/>
              </a:lnSpc>
            </a:pPr>
            <a:r>
              <a:rPr lang="ru-RU" sz="1600" dirty="0"/>
              <a:t> </a:t>
            </a:r>
            <a:r>
              <a:rPr lang="ru-RU" sz="1600" dirty="0">
                <a:solidFill>
                  <a:srgbClr val="002060"/>
                </a:solidFill>
              </a:rPr>
              <a:t>2011г. – ТМК ОУ «</a:t>
            </a:r>
            <a:r>
              <a:rPr lang="ru-RU" sz="1600" dirty="0" err="1">
                <a:solidFill>
                  <a:srgbClr val="002060"/>
                </a:solidFill>
              </a:rPr>
              <a:t>Хатангская</a:t>
            </a:r>
            <a:r>
              <a:rPr lang="ru-RU" sz="1600" dirty="0">
                <a:solidFill>
                  <a:srgbClr val="002060"/>
                </a:solidFill>
              </a:rPr>
              <a:t> СШ№1» - 1 педагог</a:t>
            </a:r>
          </a:p>
          <a:p>
            <a:pPr>
              <a:lnSpc>
                <a:spcPts val="2000"/>
              </a:lnSpc>
            </a:pPr>
            <a:r>
              <a:rPr lang="ru-RU" sz="1600" dirty="0">
                <a:solidFill>
                  <a:srgbClr val="002060"/>
                </a:solidFill>
              </a:rPr>
              <a:t>               ТМК ОУ «Сындасская НШИ» - 1 педагог</a:t>
            </a:r>
          </a:p>
          <a:p>
            <a:pPr>
              <a:lnSpc>
                <a:spcPts val="2000"/>
              </a:lnSpc>
            </a:pPr>
            <a:endParaRPr lang="ru-RU" sz="1600" dirty="0">
              <a:solidFill>
                <a:srgbClr val="002060"/>
              </a:solidFill>
            </a:endParaRPr>
          </a:p>
          <a:p>
            <a:pPr>
              <a:lnSpc>
                <a:spcPts val="2000"/>
              </a:lnSpc>
            </a:pPr>
            <a:r>
              <a:rPr lang="ru-RU" sz="1600" dirty="0">
                <a:solidFill>
                  <a:srgbClr val="002060"/>
                </a:solidFill>
              </a:rPr>
              <a:t>2012 г. – ТМК ОУ «</a:t>
            </a:r>
            <a:r>
              <a:rPr lang="ru-RU" sz="1600" dirty="0" err="1">
                <a:solidFill>
                  <a:srgbClr val="002060"/>
                </a:solidFill>
              </a:rPr>
              <a:t>Хатангская</a:t>
            </a:r>
            <a:r>
              <a:rPr lang="ru-RU" sz="1600" dirty="0">
                <a:solidFill>
                  <a:srgbClr val="002060"/>
                </a:solidFill>
              </a:rPr>
              <a:t> СШИ» - 1 педагог</a:t>
            </a:r>
          </a:p>
          <a:p>
            <a:pPr>
              <a:lnSpc>
                <a:spcPts val="2000"/>
              </a:lnSpc>
            </a:pPr>
            <a:r>
              <a:rPr lang="ru-RU" sz="1600" dirty="0">
                <a:solidFill>
                  <a:srgbClr val="002060"/>
                </a:solidFill>
              </a:rPr>
              <a:t>               ТМК ОУ «</a:t>
            </a:r>
            <a:r>
              <a:rPr lang="ru-RU" sz="1600" dirty="0" err="1">
                <a:solidFill>
                  <a:srgbClr val="002060"/>
                </a:solidFill>
              </a:rPr>
              <a:t>Хатангская</a:t>
            </a:r>
            <a:r>
              <a:rPr lang="ru-RU" sz="1600" dirty="0">
                <a:solidFill>
                  <a:srgbClr val="002060"/>
                </a:solidFill>
              </a:rPr>
              <a:t> СШ№1» – 2 педагога</a:t>
            </a:r>
          </a:p>
          <a:p>
            <a:pPr>
              <a:lnSpc>
                <a:spcPts val="2000"/>
              </a:lnSpc>
            </a:pPr>
            <a:endParaRPr lang="ru-RU" sz="1600" dirty="0">
              <a:solidFill>
                <a:srgbClr val="002060"/>
              </a:solidFill>
            </a:endParaRPr>
          </a:p>
          <a:p>
            <a:pPr>
              <a:lnSpc>
                <a:spcPts val="2000"/>
              </a:lnSpc>
            </a:pPr>
            <a:r>
              <a:rPr lang="ru-RU" sz="1600" dirty="0">
                <a:solidFill>
                  <a:srgbClr val="002060"/>
                </a:solidFill>
              </a:rPr>
              <a:t>2015 г. – ТМК ОУ «</a:t>
            </a:r>
            <a:r>
              <a:rPr lang="ru-RU" sz="1600" dirty="0" err="1">
                <a:solidFill>
                  <a:srgbClr val="002060"/>
                </a:solidFill>
              </a:rPr>
              <a:t>Хатангская</a:t>
            </a:r>
            <a:r>
              <a:rPr lang="ru-RU" sz="1600" dirty="0">
                <a:solidFill>
                  <a:srgbClr val="002060"/>
                </a:solidFill>
              </a:rPr>
              <a:t> СШИ» – 1 педагог</a:t>
            </a:r>
          </a:p>
          <a:p>
            <a:endParaRPr lang="ru-RU" sz="1600" b="1" dirty="0">
              <a:solidFill>
                <a:srgbClr val="0070C0"/>
              </a:solidFill>
            </a:endParaRPr>
          </a:p>
          <a:p>
            <a:pPr>
              <a:lnSpc>
                <a:spcPts val="1900"/>
              </a:lnSpc>
            </a:pPr>
            <a:r>
              <a:rPr lang="ru-RU" sz="1600" b="1" dirty="0">
                <a:solidFill>
                  <a:srgbClr val="FF0000"/>
                </a:solidFill>
              </a:rPr>
              <a:t>ПРОГРАММА </a:t>
            </a:r>
            <a:endParaRPr lang="ru-RU" sz="1600" b="1" dirty="0" smtClean="0">
              <a:solidFill>
                <a:srgbClr val="FF0000"/>
              </a:solidFill>
            </a:endParaRPr>
          </a:p>
          <a:p>
            <a:pPr>
              <a:lnSpc>
                <a:spcPts val="1900"/>
              </a:lnSpc>
            </a:pPr>
            <a:r>
              <a:rPr lang="ru-RU" sz="1600" b="1" dirty="0" smtClean="0">
                <a:solidFill>
                  <a:srgbClr val="FF0000"/>
                </a:solidFill>
              </a:rPr>
              <a:t>«</a:t>
            </a:r>
            <a:r>
              <a:rPr lang="ru-RU" sz="1600" b="1" dirty="0">
                <a:solidFill>
                  <a:srgbClr val="FF0000"/>
                </a:solidFill>
              </a:rPr>
              <a:t>ЦЕЛЕВОЕ ОБУЧЕНИЕ ВЫПУСКНИКОВ»</a:t>
            </a:r>
          </a:p>
          <a:p>
            <a:pPr>
              <a:lnSpc>
                <a:spcPts val="1900"/>
              </a:lnSpc>
            </a:pPr>
            <a:r>
              <a:rPr lang="ru-RU" sz="1600" dirty="0">
                <a:solidFill>
                  <a:srgbClr val="002060"/>
                </a:solidFill>
              </a:rPr>
              <a:t>2015 г. – ТМК ОУ «</a:t>
            </a:r>
            <a:r>
              <a:rPr lang="ru-RU" sz="1600" dirty="0" err="1">
                <a:solidFill>
                  <a:srgbClr val="002060"/>
                </a:solidFill>
              </a:rPr>
              <a:t>Новорыбинская</a:t>
            </a:r>
            <a:r>
              <a:rPr lang="ru-RU" sz="1600" dirty="0">
                <a:solidFill>
                  <a:srgbClr val="002060"/>
                </a:solidFill>
              </a:rPr>
              <a:t> СШ»</a:t>
            </a:r>
            <a:endParaRPr lang="ru-RU" sz="1600" dirty="0"/>
          </a:p>
        </p:txBody>
      </p:sp>
      <p:sp>
        <p:nvSpPr>
          <p:cNvPr id="7" name="TextBox 6"/>
          <p:cNvSpPr txBox="1"/>
          <p:nvPr/>
        </p:nvSpPr>
        <p:spPr>
          <a:xfrm>
            <a:off x="107504" y="846574"/>
            <a:ext cx="9289032" cy="523220"/>
          </a:xfrm>
          <a:prstGeom prst="rect">
            <a:avLst/>
          </a:prstGeom>
          <a:noFill/>
          <a:ln>
            <a:noFill/>
          </a:ln>
        </p:spPr>
        <p:txBody>
          <a:bodyPr wrap="square">
            <a:spAutoFit/>
          </a:bodyPr>
          <a:lstStyle>
            <a:defPPr>
              <a:defRPr lang="ru-RU"/>
            </a:defPPr>
            <a:lvl1pPr>
              <a:defRPr sz="2800" b="1">
                <a:solidFill>
                  <a:schemeClr val="tx2">
                    <a:lumMod val="75000"/>
                  </a:schemeClr>
                </a:solidFill>
              </a:defRPr>
            </a:lvl1pPr>
          </a:lstStyle>
          <a:p>
            <a:r>
              <a:rPr lang="ru-RU" dirty="0"/>
              <a:t>ОБЩИЕ ШАГИ И ПРАКТИКИ: КАЧЕСТВО,КАДРЫ,ПРАКТИКИ </a:t>
            </a:r>
          </a:p>
        </p:txBody>
      </p:sp>
      <p:pic>
        <p:nvPicPr>
          <p:cNvPr id="8" name="Рисунок 7" descr="18521711.gif"/>
          <p:cNvPicPr>
            <a:picLocks noChangeAspect="1"/>
          </p:cNvPicPr>
          <p:nvPr/>
        </p:nvPicPr>
        <p:blipFill>
          <a:blip r:embed="rId3" cstate="email"/>
          <a:stretch>
            <a:fillRect/>
          </a:stretch>
        </p:blipFill>
        <p:spPr>
          <a:xfrm>
            <a:off x="139959" y="1603393"/>
            <a:ext cx="905278" cy="1101422"/>
          </a:xfrm>
          <a:prstGeom prst="rect">
            <a:avLst/>
          </a:prstGeom>
          <a:effectLst>
            <a:outerShdw blurRad="152400" dist="63500" dir="5400000" sx="90000" sy="-19000" rotWithShape="0">
              <a:prstClr val="black">
                <a:alpha val="15000"/>
              </a:prstClr>
            </a:outerShdw>
          </a:effectLst>
        </p:spPr>
      </p:pic>
    </p:spTree>
    <p:extLst>
      <p:ext uri="{BB962C8B-B14F-4D97-AF65-F5344CB8AC3E}">
        <p14:creationId xmlns="" xmlns:p14="http://schemas.microsoft.com/office/powerpoint/2010/main" val="3418683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842652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7"/>
          <p:cNvSpPr>
            <a:spLocks noChangeArrowheads="1"/>
          </p:cNvSpPr>
          <p:nvPr/>
        </p:nvSpPr>
        <p:spPr bwMode="auto">
          <a:xfrm>
            <a:off x="191165" y="764704"/>
            <a:ext cx="873843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sz="2800" b="1" dirty="0" smtClean="0">
                <a:solidFill>
                  <a:schemeClr val="tx2">
                    <a:lumMod val="75000"/>
                  </a:schemeClr>
                </a:solidFill>
              </a:rPr>
              <a:t>ОСОБЕННОСТИ, ТРУДНОСТИ, РАЗРЫВЫ И ПРОБЛЕМНЫЕ СИТУАЦИИ</a:t>
            </a:r>
            <a:endParaRPr lang="ru-RU" sz="2800" b="1" dirty="0">
              <a:solidFill>
                <a:schemeClr val="tx2">
                  <a:lumMod val="75000"/>
                </a:schemeClr>
              </a:solidFill>
            </a:endParaRPr>
          </a:p>
        </p:txBody>
      </p:sp>
      <p:sp>
        <p:nvSpPr>
          <p:cNvPr id="5" name="Блок-схема: документ 4"/>
          <p:cNvSpPr/>
          <p:nvPr/>
        </p:nvSpPr>
        <p:spPr>
          <a:xfrm>
            <a:off x="191164" y="2420888"/>
            <a:ext cx="3701838" cy="3829242"/>
          </a:xfrm>
          <a:prstGeom prst="flowChartDocumen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Clr>
                <a:srgbClr val="FF0000"/>
              </a:buClr>
              <a:buFont typeface="+mj-lt"/>
              <a:buAutoNum type="arabicPeriod"/>
            </a:pPr>
            <a:endParaRPr lang="ru-RU" sz="1500" dirty="0" smtClean="0">
              <a:solidFill>
                <a:srgbClr val="002060"/>
              </a:solidFill>
            </a:endParaRPr>
          </a:p>
          <a:p>
            <a:pPr marL="342900" indent="-342900">
              <a:buClr>
                <a:srgbClr val="FF0000"/>
              </a:buClr>
              <a:buFont typeface="+mj-lt"/>
              <a:buAutoNum type="arabicPeriod"/>
            </a:pPr>
            <a:r>
              <a:rPr lang="ru-RU" sz="1500" dirty="0" smtClean="0">
                <a:solidFill>
                  <a:srgbClr val="002060"/>
                </a:solidFill>
              </a:rPr>
              <a:t>Многообразие </a:t>
            </a:r>
            <a:r>
              <a:rPr lang="ru-RU" sz="1500" dirty="0">
                <a:solidFill>
                  <a:srgbClr val="002060"/>
                </a:solidFill>
              </a:rPr>
              <a:t>языков и культур</a:t>
            </a:r>
          </a:p>
          <a:p>
            <a:pPr marL="342900" indent="-342900">
              <a:buClr>
                <a:srgbClr val="FF0000"/>
              </a:buClr>
              <a:buFont typeface="+mj-lt"/>
              <a:buAutoNum type="arabicPeriod"/>
            </a:pPr>
            <a:r>
              <a:rPr lang="ru-RU" sz="1500" dirty="0">
                <a:solidFill>
                  <a:srgbClr val="002060"/>
                </a:solidFill>
              </a:rPr>
              <a:t>Способы освоения природных богатств</a:t>
            </a:r>
          </a:p>
          <a:p>
            <a:pPr marL="342900" indent="-342900">
              <a:buClr>
                <a:srgbClr val="FF0000"/>
              </a:buClr>
              <a:buFont typeface="+mj-lt"/>
              <a:buAutoNum type="arabicPeriod"/>
            </a:pPr>
            <a:r>
              <a:rPr lang="ru-RU" sz="1500" dirty="0">
                <a:solidFill>
                  <a:srgbClr val="002060"/>
                </a:solidFill>
              </a:rPr>
              <a:t>Отсутствие достойной занятости</a:t>
            </a:r>
          </a:p>
          <a:p>
            <a:pPr marL="342900" indent="-342900">
              <a:buClr>
                <a:srgbClr val="FF0000"/>
              </a:buClr>
              <a:buFont typeface="+mj-lt"/>
              <a:buAutoNum type="arabicPeriod"/>
            </a:pPr>
            <a:r>
              <a:rPr lang="ru-RU" sz="1500" dirty="0">
                <a:solidFill>
                  <a:srgbClr val="002060"/>
                </a:solidFill>
              </a:rPr>
              <a:t>Сложность ведения частного(индивидуального) предпринимательства </a:t>
            </a:r>
          </a:p>
          <a:p>
            <a:pPr marL="342900" indent="-342900">
              <a:buClr>
                <a:srgbClr val="FF0000"/>
              </a:buClr>
              <a:buFont typeface="+mj-lt"/>
              <a:buAutoNum type="arabicPeriod"/>
            </a:pPr>
            <a:r>
              <a:rPr lang="ru-RU" sz="1500" dirty="0">
                <a:solidFill>
                  <a:srgbClr val="002060"/>
                </a:solidFill>
              </a:rPr>
              <a:t>Отсутствие преемственности школьного и профессионального образования</a:t>
            </a:r>
          </a:p>
          <a:p>
            <a:pPr marL="342900" indent="-342900">
              <a:buClr>
                <a:srgbClr val="FF0000"/>
              </a:buClr>
              <a:buFont typeface="+mj-lt"/>
              <a:buAutoNum type="arabicPeriod"/>
            </a:pPr>
            <a:r>
              <a:rPr lang="ru-RU" sz="1500" dirty="0">
                <a:solidFill>
                  <a:srgbClr val="002060"/>
                </a:solidFill>
              </a:rPr>
              <a:t>Число выпускников школ, поступающих и  продолжающих обучение в ВУЗах – не совпадает</a:t>
            </a:r>
            <a:endParaRPr lang="ru-RU" sz="1500" dirty="0">
              <a:solidFill>
                <a:srgbClr val="C00000"/>
              </a:solidFill>
            </a:endParaRPr>
          </a:p>
        </p:txBody>
      </p:sp>
      <p:sp>
        <p:nvSpPr>
          <p:cNvPr id="6" name="Прямоугольник с двумя скругленными соседними углами 5"/>
          <p:cNvSpPr/>
          <p:nvPr/>
        </p:nvSpPr>
        <p:spPr>
          <a:xfrm>
            <a:off x="191166" y="1873602"/>
            <a:ext cx="3701836" cy="545966"/>
          </a:xfrm>
          <a:prstGeom prst="round2Same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b="1" dirty="0"/>
              <a:t>ОБЩИЕ РАЗРЫВЫ </a:t>
            </a:r>
            <a:r>
              <a:rPr lang="ru-RU" sz="1600" b="1" dirty="0" smtClean="0">
                <a:solidFill>
                  <a:schemeClr val="bg1"/>
                </a:solidFill>
              </a:rPr>
              <a:t>:</a:t>
            </a:r>
            <a:endParaRPr lang="ru-RU" b="1" dirty="0">
              <a:solidFill>
                <a:schemeClr val="bg1"/>
              </a:solidFill>
            </a:endParaRPr>
          </a:p>
        </p:txBody>
      </p:sp>
      <p:sp>
        <p:nvSpPr>
          <p:cNvPr id="7" name="Блок-схема: документ 6"/>
          <p:cNvSpPr/>
          <p:nvPr/>
        </p:nvSpPr>
        <p:spPr>
          <a:xfrm>
            <a:off x="5436096" y="2393168"/>
            <a:ext cx="3626976" cy="3856962"/>
          </a:xfrm>
          <a:prstGeom prst="flowChartDocumen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ts val="1800"/>
              </a:lnSpc>
              <a:buClr>
                <a:srgbClr val="FF0000"/>
              </a:buClr>
              <a:buFont typeface="+mj-lt"/>
              <a:buAutoNum type="arabicPeriod"/>
            </a:pPr>
            <a:r>
              <a:rPr lang="ru-RU" sz="1500" dirty="0" smtClean="0">
                <a:solidFill>
                  <a:srgbClr val="002060"/>
                </a:solidFill>
              </a:rPr>
              <a:t>Разбросанность </a:t>
            </a:r>
            <a:r>
              <a:rPr lang="ru-RU" sz="1500" dirty="0">
                <a:solidFill>
                  <a:srgbClr val="002060"/>
                </a:solidFill>
              </a:rPr>
              <a:t>населенных пунктов, малочисленность  расселений</a:t>
            </a:r>
          </a:p>
          <a:p>
            <a:pPr marL="342900" indent="-342900">
              <a:lnSpc>
                <a:spcPts val="1800"/>
              </a:lnSpc>
              <a:buClr>
                <a:srgbClr val="FF0000"/>
              </a:buClr>
              <a:buFont typeface="+mj-lt"/>
              <a:buAutoNum type="arabicPeriod"/>
            </a:pPr>
            <a:r>
              <a:rPr lang="ru-RU" sz="1500" dirty="0">
                <a:solidFill>
                  <a:srgbClr val="002060"/>
                </a:solidFill>
              </a:rPr>
              <a:t>Кочевые, полукочевые, оседлые этносы</a:t>
            </a:r>
          </a:p>
          <a:p>
            <a:pPr marL="342900" indent="-342900">
              <a:lnSpc>
                <a:spcPts val="1800"/>
              </a:lnSpc>
              <a:buClr>
                <a:srgbClr val="FF0000"/>
              </a:buClr>
              <a:buFont typeface="+mj-lt"/>
              <a:buAutoNum type="arabicPeriod"/>
            </a:pPr>
            <a:r>
              <a:rPr lang="ru-RU" sz="1500" dirty="0">
                <a:solidFill>
                  <a:srgbClr val="002060"/>
                </a:solidFill>
              </a:rPr>
              <a:t>Транспортная труднодоступность</a:t>
            </a:r>
          </a:p>
          <a:p>
            <a:pPr marL="342900" indent="-342900">
              <a:lnSpc>
                <a:spcPts val="1800"/>
              </a:lnSpc>
              <a:buClr>
                <a:srgbClr val="FF0000"/>
              </a:buClr>
              <a:buFont typeface="+mj-lt"/>
              <a:buAutoNum type="arabicPeriod"/>
            </a:pPr>
            <a:r>
              <a:rPr lang="ru-RU" sz="1500" dirty="0">
                <a:solidFill>
                  <a:srgbClr val="002060"/>
                </a:solidFill>
              </a:rPr>
              <a:t>Разрушение в отдельных родовых хозяйствах традиционного уклада жизни…</a:t>
            </a:r>
          </a:p>
          <a:p>
            <a:pPr marL="342900" indent="-342900">
              <a:lnSpc>
                <a:spcPts val="1800"/>
              </a:lnSpc>
              <a:buClr>
                <a:srgbClr val="FF0000"/>
              </a:buClr>
              <a:buFont typeface="+mj-lt"/>
              <a:buAutoNum type="arabicPeriod"/>
            </a:pPr>
            <a:r>
              <a:rPr lang="ru-RU" sz="1500" dirty="0">
                <a:solidFill>
                  <a:srgbClr val="002060"/>
                </a:solidFill>
              </a:rPr>
              <a:t>Устройство сознания и способы северного мышления</a:t>
            </a:r>
          </a:p>
          <a:p>
            <a:pPr marL="342900" indent="-342900">
              <a:lnSpc>
                <a:spcPts val="1800"/>
              </a:lnSpc>
              <a:buClr>
                <a:srgbClr val="FF0000"/>
              </a:buClr>
              <a:buFont typeface="+mj-lt"/>
              <a:buAutoNum type="arabicPeriod"/>
            </a:pPr>
            <a:r>
              <a:rPr lang="ru-RU" sz="1500" dirty="0">
                <a:solidFill>
                  <a:srgbClr val="002060"/>
                </a:solidFill>
              </a:rPr>
              <a:t>Отсутствие моделей промыслов и способов традиционного хозяйствования в обучении</a:t>
            </a:r>
          </a:p>
        </p:txBody>
      </p:sp>
      <p:sp>
        <p:nvSpPr>
          <p:cNvPr id="8" name="Прямоугольник с двумя скругленными соседними углами 7"/>
          <p:cNvSpPr/>
          <p:nvPr/>
        </p:nvSpPr>
        <p:spPr>
          <a:xfrm>
            <a:off x="5436096" y="1873602"/>
            <a:ext cx="3626976" cy="545966"/>
          </a:xfrm>
          <a:prstGeom prst="round2Same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ru-RU" b="1" dirty="0" smtClean="0">
                <a:solidFill>
                  <a:schemeClr val="bg1"/>
                </a:solidFill>
              </a:rPr>
              <a:t>СЕЛО:</a:t>
            </a:r>
            <a:endParaRPr lang="ru-RU" b="1" dirty="0">
              <a:solidFill>
                <a:schemeClr val="bg1"/>
              </a:solidFill>
            </a:endParaRPr>
          </a:p>
        </p:txBody>
      </p:sp>
    </p:spTree>
    <p:extLst>
      <p:ext uri="{BB962C8B-B14F-4D97-AF65-F5344CB8AC3E}">
        <p14:creationId xmlns="" xmlns:p14="http://schemas.microsoft.com/office/powerpoint/2010/main" val="3693682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descr="1_.png"/>
          <p:cNvPicPr>
            <a:picLocks noChangeAspect="1"/>
          </p:cNvPicPr>
          <p:nvPr/>
        </p:nvPicPr>
        <p:blipFill>
          <a:blip r:embed="rId3" cstate="email"/>
          <a:stretch>
            <a:fillRect/>
          </a:stretch>
        </p:blipFill>
        <p:spPr>
          <a:xfrm>
            <a:off x="258636" y="2088653"/>
            <a:ext cx="3049072" cy="2016224"/>
          </a:xfrm>
          <a:prstGeom prst="rect">
            <a:avLst/>
          </a:prstGeom>
          <a:ln>
            <a:noFill/>
          </a:ln>
          <a:effectLst>
            <a:softEdge rad="112500"/>
          </a:effectLst>
        </p:spPr>
      </p:pic>
      <p:sp>
        <p:nvSpPr>
          <p:cNvPr id="2" name="Прямоугольник 7"/>
          <p:cNvSpPr>
            <a:spLocks noChangeArrowheads="1"/>
          </p:cNvSpPr>
          <p:nvPr/>
        </p:nvSpPr>
        <p:spPr bwMode="auto">
          <a:xfrm>
            <a:off x="226058" y="836712"/>
            <a:ext cx="4572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2800" b="1" dirty="0" smtClean="0">
                <a:solidFill>
                  <a:schemeClr val="tx2">
                    <a:lumMod val="75000"/>
                  </a:schemeClr>
                </a:solidFill>
              </a:rPr>
              <a:t>МУНИЦИПАЛЬНАЯ СЕТЬ ОУ</a:t>
            </a:r>
            <a:endParaRPr lang="ru-RU" sz="2800" b="1" dirty="0">
              <a:solidFill>
                <a:schemeClr val="tx2">
                  <a:lumMod val="75000"/>
                </a:schemeClr>
              </a:solidFill>
            </a:endParaRPr>
          </a:p>
        </p:txBody>
      </p:sp>
      <p:sp>
        <p:nvSpPr>
          <p:cNvPr id="14" name="Прямоугольник 8"/>
          <p:cNvSpPr>
            <a:spLocks noChangeArrowheads="1"/>
          </p:cNvSpPr>
          <p:nvPr/>
        </p:nvSpPr>
        <p:spPr bwMode="auto">
          <a:xfrm>
            <a:off x="284933" y="4068361"/>
            <a:ext cx="364331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ru-RU" sz="1600" b="1" i="1" dirty="0">
                <a:solidFill>
                  <a:srgbClr val="00B050"/>
                </a:solidFill>
              </a:rPr>
              <a:t>ДОУ – 17 (6 город+11 село)</a:t>
            </a:r>
          </a:p>
          <a:p>
            <a:r>
              <a:rPr lang="ru-RU" sz="1600" b="1" i="1" dirty="0">
                <a:solidFill>
                  <a:srgbClr val="00B050"/>
                </a:solidFill>
              </a:rPr>
              <a:t>Школы – 11(село)</a:t>
            </a:r>
          </a:p>
        </p:txBody>
      </p:sp>
      <p:sp>
        <p:nvSpPr>
          <p:cNvPr id="17" name="Выноска со стрелкой вниз 16"/>
          <p:cNvSpPr/>
          <p:nvPr/>
        </p:nvSpPr>
        <p:spPr>
          <a:xfrm>
            <a:off x="226058" y="1440581"/>
            <a:ext cx="3049798" cy="849861"/>
          </a:xfrm>
          <a:prstGeom prst="downArrowCallout">
            <a:avLst>
              <a:gd name="adj1" fmla="val 0"/>
              <a:gd name="adj2" fmla="val 372275"/>
              <a:gd name="adj3" fmla="val 25000"/>
              <a:gd name="adj4" fmla="val 73180"/>
            </a:avLst>
          </a:prstGeom>
          <a:solidFill>
            <a:srgbClr val="00B050">
              <a:alpha val="50196"/>
            </a:srgbClr>
          </a:solidFill>
          <a:ln w="38100">
            <a:noFill/>
          </a:ln>
          <a:effectLst/>
        </p:spPr>
        <p:style>
          <a:lnRef idx="3">
            <a:schemeClr val="lt1"/>
          </a:lnRef>
          <a:fillRef idx="1">
            <a:schemeClr val="accent1"/>
          </a:fillRef>
          <a:effectRef idx="1">
            <a:schemeClr val="accent1"/>
          </a:effectRef>
          <a:fontRef idx="minor">
            <a:schemeClr val="lt1"/>
          </a:fontRef>
        </p:style>
        <p:txBody>
          <a:bodyPr lIns="36000" tIns="36000" rIns="36000" bIns="36000" anchor="ctr"/>
          <a:lstStyle/>
          <a:p>
            <a:pPr algn="ctr" eaLnBrk="0" hangingPunct="0"/>
            <a:r>
              <a:rPr lang="ru-RU" b="1" dirty="0">
                <a:solidFill>
                  <a:schemeClr val="bg1"/>
                </a:solidFill>
                <a:cs typeface="Times New Roman" pitchFamily="18" charset="0"/>
              </a:rPr>
              <a:t>ДОШКОЛЬНОЕ </a:t>
            </a:r>
            <a:r>
              <a:rPr lang="ru-RU" b="1" dirty="0" smtClean="0">
                <a:solidFill>
                  <a:schemeClr val="bg1"/>
                </a:solidFill>
                <a:cs typeface="Times New Roman" pitchFamily="18" charset="0"/>
              </a:rPr>
              <a:t>ОБРАЗОВАНИЕ</a:t>
            </a:r>
          </a:p>
          <a:p>
            <a:pPr algn="ctr" eaLnBrk="0" hangingPunct="0"/>
            <a:r>
              <a:rPr lang="ru-RU" b="1" dirty="0" smtClean="0">
                <a:solidFill>
                  <a:srgbClr val="FFFF00"/>
                </a:solidFill>
                <a:cs typeface="Times New Roman" pitchFamily="18" charset="0"/>
              </a:rPr>
              <a:t>2299 чел.</a:t>
            </a:r>
            <a:endParaRPr lang="ru-RU" b="1" dirty="0">
              <a:solidFill>
                <a:srgbClr val="FFFF00"/>
              </a:solidFill>
            </a:endParaRPr>
          </a:p>
        </p:txBody>
      </p:sp>
      <p:sp>
        <p:nvSpPr>
          <p:cNvPr id="19" name="Выноска со стрелкой вниз 18"/>
          <p:cNvSpPr/>
          <p:nvPr/>
        </p:nvSpPr>
        <p:spPr>
          <a:xfrm>
            <a:off x="3948773" y="1440581"/>
            <a:ext cx="2884267" cy="843380"/>
          </a:xfrm>
          <a:prstGeom prst="downArrowCallout">
            <a:avLst>
              <a:gd name="adj1" fmla="val 0"/>
              <a:gd name="adj2" fmla="val 372275"/>
              <a:gd name="adj3" fmla="val 25000"/>
              <a:gd name="adj4" fmla="val 73180"/>
            </a:avLst>
          </a:prstGeom>
          <a:solidFill>
            <a:srgbClr val="C00000">
              <a:alpha val="50196"/>
            </a:srgbClr>
          </a:solidFill>
          <a:ln w="38100">
            <a:noFill/>
          </a:ln>
          <a:effectLst/>
        </p:spPr>
        <p:style>
          <a:lnRef idx="3">
            <a:schemeClr val="lt1"/>
          </a:lnRef>
          <a:fillRef idx="1">
            <a:schemeClr val="accent1"/>
          </a:fillRef>
          <a:effectRef idx="1">
            <a:schemeClr val="accent1"/>
          </a:effectRef>
          <a:fontRef idx="minor">
            <a:schemeClr val="lt1"/>
          </a:fontRef>
        </p:style>
        <p:txBody>
          <a:bodyPr lIns="36000" tIns="36000" rIns="36000" bIns="36000" anchor="ctr"/>
          <a:lstStyle/>
          <a:p>
            <a:pPr algn="ctr" eaLnBrk="0" hangingPunct="0"/>
            <a:r>
              <a:rPr lang="ru-RU" b="1" dirty="0">
                <a:solidFill>
                  <a:schemeClr val="bg1"/>
                </a:solidFill>
                <a:cs typeface="Times New Roman" pitchFamily="18" charset="0"/>
              </a:rPr>
              <a:t>ОБЩЕЕ </a:t>
            </a:r>
            <a:r>
              <a:rPr lang="ru-RU" b="1" dirty="0" smtClean="0">
                <a:solidFill>
                  <a:schemeClr val="bg1"/>
                </a:solidFill>
                <a:cs typeface="Times New Roman" pitchFamily="18" charset="0"/>
              </a:rPr>
              <a:t>ОБРАЗОВАНИЕ</a:t>
            </a:r>
          </a:p>
          <a:p>
            <a:pPr algn="ctr" eaLnBrk="0" hangingPunct="0"/>
            <a:r>
              <a:rPr lang="ru-RU" b="1" dirty="0">
                <a:solidFill>
                  <a:srgbClr val="FFFF00"/>
                </a:solidFill>
                <a:cs typeface="Times New Roman" pitchFamily="18" charset="0"/>
              </a:rPr>
              <a:t>4683 </a:t>
            </a:r>
            <a:r>
              <a:rPr lang="ru-RU" b="1" dirty="0" smtClean="0">
                <a:solidFill>
                  <a:srgbClr val="FFFF00"/>
                </a:solidFill>
                <a:cs typeface="Times New Roman" pitchFamily="18" charset="0"/>
              </a:rPr>
              <a:t>чел.</a:t>
            </a:r>
            <a:endParaRPr lang="ru-RU" b="1" dirty="0">
              <a:solidFill>
                <a:srgbClr val="FFFF00"/>
              </a:solidFill>
            </a:endParaRPr>
          </a:p>
        </p:txBody>
      </p:sp>
      <p:pic>
        <p:nvPicPr>
          <p:cNvPr id="20" name="Рисунок 19" descr="ya-tehnologii-kotorie-mogut-perevernut-sistemu-obrazovaniya-1365500756.jpg"/>
          <p:cNvPicPr>
            <a:picLocks noChangeAspect="1"/>
          </p:cNvPicPr>
          <p:nvPr/>
        </p:nvPicPr>
        <p:blipFill>
          <a:blip r:embed="rId4" cstate="email"/>
          <a:stretch>
            <a:fillRect/>
          </a:stretch>
        </p:blipFill>
        <p:spPr>
          <a:xfrm>
            <a:off x="3948773" y="2041394"/>
            <a:ext cx="2886469" cy="1918044"/>
          </a:xfrm>
          <a:prstGeom prst="rect">
            <a:avLst/>
          </a:prstGeom>
          <a:ln>
            <a:noFill/>
          </a:ln>
          <a:effectLst>
            <a:softEdge rad="112500"/>
          </a:effectLst>
        </p:spPr>
      </p:pic>
      <p:sp>
        <p:nvSpPr>
          <p:cNvPr id="13" name="Прямоугольник 5"/>
          <p:cNvSpPr>
            <a:spLocks noChangeArrowheads="1"/>
          </p:cNvSpPr>
          <p:nvPr/>
        </p:nvSpPr>
        <p:spPr bwMode="auto">
          <a:xfrm>
            <a:off x="6850732" y="2145895"/>
            <a:ext cx="2342472" cy="14003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eaLnBrk="0" hangingPunct="0">
              <a:lnSpc>
                <a:spcPts val="1700"/>
              </a:lnSpc>
            </a:pPr>
            <a:r>
              <a:rPr lang="ru-RU" sz="1600" b="1" i="1" dirty="0" smtClean="0">
                <a:solidFill>
                  <a:srgbClr val="C00000"/>
                </a:solidFill>
              </a:rPr>
              <a:t>Основная </a:t>
            </a:r>
            <a:r>
              <a:rPr lang="ru-RU" sz="1600" b="1" i="1" dirty="0">
                <a:solidFill>
                  <a:srgbClr val="C00000"/>
                </a:solidFill>
              </a:rPr>
              <a:t>школа: 1 (село)</a:t>
            </a:r>
          </a:p>
          <a:p>
            <a:pPr eaLnBrk="0" hangingPunct="0">
              <a:lnSpc>
                <a:spcPts val="1700"/>
              </a:lnSpc>
            </a:pPr>
            <a:r>
              <a:rPr lang="ru-RU" sz="1600" b="1" i="1" dirty="0">
                <a:solidFill>
                  <a:srgbClr val="C00000"/>
                </a:solidFill>
              </a:rPr>
              <a:t>Начальные школы: 8 (село)</a:t>
            </a:r>
          </a:p>
          <a:p>
            <a:pPr eaLnBrk="0" hangingPunct="0">
              <a:lnSpc>
                <a:spcPts val="1700"/>
              </a:lnSpc>
            </a:pPr>
            <a:r>
              <a:rPr lang="ru-RU" sz="1600" b="1" i="1" dirty="0">
                <a:solidFill>
                  <a:srgbClr val="C00000"/>
                </a:solidFill>
              </a:rPr>
              <a:t>Филиалы – 2 </a:t>
            </a:r>
          </a:p>
          <a:p>
            <a:pPr eaLnBrk="0" hangingPunct="0">
              <a:lnSpc>
                <a:spcPts val="1700"/>
              </a:lnSpc>
            </a:pPr>
            <a:r>
              <a:rPr lang="ru-RU" sz="1600" b="1" i="1" dirty="0">
                <a:solidFill>
                  <a:srgbClr val="C00000"/>
                </a:solidFill>
              </a:rPr>
              <a:t>Кочевые школы – 2</a:t>
            </a:r>
          </a:p>
        </p:txBody>
      </p:sp>
      <p:sp>
        <p:nvSpPr>
          <p:cNvPr id="25" name="Выноска со стрелкой вниз 24"/>
          <p:cNvSpPr/>
          <p:nvPr/>
        </p:nvSpPr>
        <p:spPr>
          <a:xfrm rot="16200000">
            <a:off x="1866036" y="3248546"/>
            <a:ext cx="775439" cy="4016668"/>
          </a:xfrm>
          <a:prstGeom prst="downArrowCallout">
            <a:avLst>
              <a:gd name="adj1" fmla="val 0"/>
              <a:gd name="adj2" fmla="val 372275"/>
              <a:gd name="adj3" fmla="val 38873"/>
              <a:gd name="adj4" fmla="val 89799"/>
            </a:avLst>
          </a:prstGeom>
          <a:solidFill>
            <a:srgbClr val="7030A0">
              <a:alpha val="50196"/>
            </a:srgbClr>
          </a:solidFill>
          <a:ln w="38100">
            <a:noFill/>
          </a:ln>
          <a:effectLst/>
        </p:spPr>
        <p:style>
          <a:lnRef idx="3">
            <a:schemeClr val="lt1"/>
          </a:lnRef>
          <a:fillRef idx="1">
            <a:schemeClr val="accent1"/>
          </a:fillRef>
          <a:effectRef idx="1">
            <a:schemeClr val="accent1"/>
          </a:effectRef>
          <a:fontRef idx="minor">
            <a:schemeClr val="lt1"/>
          </a:fontRef>
        </p:style>
        <p:txBody>
          <a:bodyPr vert="vert" lIns="36000" tIns="36000" rIns="36000" bIns="36000" anchor="ctr"/>
          <a:lstStyle/>
          <a:p>
            <a:pPr algn="ctr" eaLnBrk="0" hangingPunct="0"/>
            <a:r>
              <a:rPr lang="ru-RU" b="1" dirty="0" smtClean="0">
                <a:solidFill>
                  <a:schemeClr val="bg1"/>
                </a:solidFill>
                <a:cs typeface="Times New Roman" pitchFamily="18" charset="0"/>
              </a:rPr>
              <a:t>ДОПОЛНИТЕЛЬНОЕ ОБРАЗОВАНИЕ</a:t>
            </a:r>
            <a:endParaRPr lang="ru-RU" b="1" dirty="0">
              <a:solidFill>
                <a:schemeClr val="bg1"/>
              </a:solidFill>
              <a:cs typeface="Times New Roman" pitchFamily="18" charset="0"/>
            </a:endParaRPr>
          </a:p>
          <a:p>
            <a:pPr algn="ctr" eaLnBrk="0" hangingPunct="0"/>
            <a:r>
              <a:rPr lang="ru-RU" b="1" dirty="0">
                <a:solidFill>
                  <a:srgbClr val="FFFF00"/>
                </a:solidFill>
                <a:cs typeface="Times New Roman" pitchFamily="18" charset="0"/>
              </a:rPr>
              <a:t>2215 чел.</a:t>
            </a:r>
            <a:endParaRPr lang="ru-RU" b="1" dirty="0">
              <a:solidFill>
                <a:srgbClr val="FFFF00"/>
              </a:solidFill>
            </a:endParaRPr>
          </a:p>
          <a:p>
            <a:pPr algn="ctr" eaLnBrk="0" hangingPunct="0"/>
            <a:endParaRPr lang="ru-RU" b="1" dirty="0">
              <a:solidFill>
                <a:srgbClr val="FFFF00"/>
              </a:solidFill>
            </a:endParaRPr>
          </a:p>
        </p:txBody>
      </p:sp>
      <p:sp>
        <p:nvSpPr>
          <p:cNvPr id="26" name="Прямоугольник 25"/>
          <p:cNvSpPr/>
          <p:nvPr/>
        </p:nvSpPr>
        <p:spPr>
          <a:xfrm>
            <a:off x="3928244" y="3971508"/>
            <a:ext cx="2803995" cy="528350"/>
          </a:xfrm>
          <a:prstGeom prst="rect">
            <a:avLst/>
          </a:prstGeom>
        </p:spPr>
        <p:txBody>
          <a:bodyPr wrap="square">
            <a:spAutoFit/>
          </a:bodyPr>
          <a:lstStyle/>
          <a:p>
            <a:pPr lvl="0" eaLnBrk="0" hangingPunct="0">
              <a:lnSpc>
                <a:spcPts val="1700"/>
              </a:lnSpc>
            </a:pPr>
            <a:r>
              <a:rPr lang="ru-RU" sz="1600" b="1" i="1" dirty="0">
                <a:solidFill>
                  <a:srgbClr val="C00000"/>
                </a:solidFill>
              </a:rPr>
              <a:t>Средние школы: 6 (город) + 8 (село)</a:t>
            </a:r>
          </a:p>
        </p:txBody>
      </p:sp>
      <p:pic>
        <p:nvPicPr>
          <p:cNvPr id="27" name="Picture 4" descr="H:\Друппова_конференция_2015\Фото для конференции_Юниор\сюрприз.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6745571" y="4507310"/>
            <a:ext cx="2413919" cy="1810439"/>
          </a:xfrm>
          <a:prstGeom prst="rect">
            <a:avLst/>
          </a:prstGeom>
          <a:ln>
            <a:noFill/>
          </a:ln>
          <a:effectLst>
            <a:softEdge rad="317500"/>
          </a:effectLst>
          <a:extLst>
            <a:ext uri="{909E8E84-426E-40DD-AFC4-6F175D3DCCD1}">
              <a14:hiddenFill xmlns="" xmlns:a14="http://schemas.microsoft.com/office/drawing/2010/main">
                <a:solidFill>
                  <a:srgbClr val="FFFFFF"/>
                </a:solidFill>
              </a14:hiddenFill>
            </a:ext>
          </a:extLst>
        </p:spPr>
      </p:pic>
      <p:sp>
        <p:nvSpPr>
          <p:cNvPr id="28" name="Прямоугольник 27"/>
          <p:cNvSpPr/>
          <p:nvPr/>
        </p:nvSpPr>
        <p:spPr>
          <a:xfrm>
            <a:off x="284933" y="5740559"/>
            <a:ext cx="3989232" cy="584775"/>
          </a:xfrm>
          <a:prstGeom prst="rect">
            <a:avLst/>
          </a:prstGeom>
          <a:noFill/>
          <a:ln>
            <a:noFill/>
          </a:ln>
        </p:spPr>
        <p:txBody>
          <a:bodyPr wrap="square">
            <a:spAutoFit/>
          </a:bodyPr>
          <a:lstStyle/>
          <a:p>
            <a:r>
              <a:rPr lang="ru-RU" sz="1600" b="1" i="1" dirty="0">
                <a:solidFill>
                  <a:srgbClr val="7030A0"/>
                </a:solidFill>
              </a:rPr>
              <a:t>3 </a:t>
            </a:r>
            <a:r>
              <a:rPr lang="ru-RU" sz="1600" b="1" i="1" dirty="0" smtClean="0">
                <a:solidFill>
                  <a:srgbClr val="7030A0"/>
                </a:solidFill>
              </a:rPr>
              <a:t>учреждения (</a:t>
            </a:r>
            <a:r>
              <a:rPr lang="ru-RU" sz="1600" b="1" i="1" dirty="0">
                <a:solidFill>
                  <a:srgbClr val="7030A0"/>
                </a:solidFill>
              </a:rPr>
              <a:t>2 город+1село)</a:t>
            </a:r>
          </a:p>
          <a:p>
            <a:r>
              <a:rPr lang="ru-RU" sz="1600" b="1" i="1" dirty="0" smtClean="0">
                <a:solidFill>
                  <a:srgbClr val="7030A0"/>
                </a:solidFill>
              </a:rPr>
              <a:t>4 </a:t>
            </a:r>
            <a:r>
              <a:rPr lang="ru-RU" sz="1600" b="1" i="1" dirty="0">
                <a:solidFill>
                  <a:srgbClr val="7030A0"/>
                </a:solidFill>
              </a:rPr>
              <a:t>ДШИ (1 город+3 село)</a:t>
            </a:r>
          </a:p>
        </p:txBody>
      </p:sp>
      <p:pic>
        <p:nvPicPr>
          <p:cNvPr id="29" name="Picture 3" descr="F:\разные презентации ММЦ\конференция_2015\фото ДЮШКа\греко-римская борьба (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4355976" y="4580046"/>
            <a:ext cx="2684852" cy="1801282"/>
          </a:xfrm>
          <a:prstGeom prst="rect">
            <a:avLst/>
          </a:prstGeom>
          <a:ln>
            <a:noFill/>
          </a:ln>
          <a:effectLst>
            <a:softEdge rad="317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53725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Блок-схема: документ 21"/>
          <p:cNvSpPr/>
          <p:nvPr/>
        </p:nvSpPr>
        <p:spPr>
          <a:xfrm>
            <a:off x="5292080" y="1719842"/>
            <a:ext cx="2910208" cy="3024336"/>
          </a:xfrm>
          <a:prstGeom prst="flowChartDocumen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ts val="1800"/>
              </a:lnSpc>
              <a:buClr>
                <a:srgbClr val="FF0000"/>
              </a:buClr>
              <a:buFont typeface="+mj-lt"/>
              <a:buAutoNum type="arabicPeriod"/>
            </a:pPr>
            <a:r>
              <a:rPr lang="ru-RU" sz="1500" i="1" dirty="0">
                <a:solidFill>
                  <a:srgbClr val="002060"/>
                </a:solidFill>
              </a:rPr>
              <a:t>Открытость системы образования</a:t>
            </a:r>
          </a:p>
          <a:p>
            <a:pPr marL="342900" indent="-342900">
              <a:lnSpc>
                <a:spcPts val="1800"/>
              </a:lnSpc>
              <a:buClr>
                <a:srgbClr val="FF0000"/>
              </a:buClr>
              <a:buFont typeface="+mj-lt"/>
              <a:buAutoNum type="arabicPeriod"/>
            </a:pPr>
            <a:r>
              <a:rPr lang="ru-RU" sz="1500" i="1" dirty="0">
                <a:solidFill>
                  <a:srgbClr val="002060"/>
                </a:solidFill>
              </a:rPr>
              <a:t>Сотрудничество и кооперация</a:t>
            </a:r>
          </a:p>
          <a:p>
            <a:pPr marL="342900" indent="-342900">
              <a:lnSpc>
                <a:spcPts val="1800"/>
              </a:lnSpc>
              <a:buClr>
                <a:srgbClr val="FF0000"/>
              </a:buClr>
              <a:buFont typeface="+mj-lt"/>
              <a:buAutoNum type="arabicPeriod"/>
            </a:pPr>
            <a:r>
              <a:rPr lang="ru-RU" sz="1500" i="1" dirty="0">
                <a:solidFill>
                  <a:srgbClr val="002060"/>
                </a:solidFill>
              </a:rPr>
              <a:t>Преемственность  уровней образования</a:t>
            </a:r>
          </a:p>
          <a:p>
            <a:pPr marL="342900" indent="-342900">
              <a:lnSpc>
                <a:spcPts val="1800"/>
              </a:lnSpc>
              <a:buClr>
                <a:srgbClr val="FF0000"/>
              </a:buClr>
              <a:buFont typeface="+mj-lt"/>
              <a:buAutoNum type="arabicPeriod"/>
            </a:pPr>
            <a:r>
              <a:rPr lang="ru-RU" sz="1500" i="1" dirty="0">
                <a:solidFill>
                  <a:srgbClr val="002060"/>
                </a:solidFill>
              </a:rPr>
              <a:t>Становление новых управленческих и педагогических  практик</a:t>
            </a:r>
          </a:p>
        </p:txBody>
      </p:sp>
      <p:sp>
        <p:nvSpPr>
          <p:cNvPr id="2" name="Прямоугольник 7"/>
          <p:cNvSpPr>
            <a:spLocks noChangeArrowheads="1"/>
          </p:cNvSpPr>
          <p:nvPr/>
        </p:nvSpPr>
        <p:spPr bwMode="auto">
          <a:xfrm>
            <a:off x="191165" y="836712"/>
            <a:ext cx="873843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sz="2800" b="1" dirty="0" smtClean="0">
                <a:solidFill>
                  <a:schemeClr val="tx2">
                    <a:lumMod val="75000"/>
                  </a:schemeClr>
                </a:solidFill>
              </a:rPr>
              <a:t>ДОСТУПНОСТЬ, КАЧЕСТВО, КАДРЫ, ПРАКТИКИ </a:t>
            </a:r>
            <a:endParaRPr lang="ru-RU" sz="2800" b="1" dirty="0">
              <a:solidFill>
                <a:schemeClr val="tx2">
                  <a:lumMod val="75000"/>
                </a:schemeClr>
              </a:solidFill>
            </a:endParaRPr>
          </a:p>
        </p:txBody>
      </p:sp>
      <p:sp>
        <p:nvSpPr>
          <p:cNvPr id="3" name="Скругленный прямоугольник 2"/>
          <p:cNvSpPr/>
          <p:nvPr/>
        </p:nvSpPr>
        <p:spPr>
          <a:xfrm rot="16200000">
            <a:off x="-1040427" y="2875159"/>
            <a:ext cx="3096344" cy="545966"/>
          </a:xfrm>
          <a:prstGeom prst="roundRect">
            <a:avLst>
              <a:gd name="adj" fmla="val 48401"/>
            </a:avLst>
          </a:prstGeom>
          <a:solidFill>
            <a:srgbClr val="00B0F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ru-RU" b="1" dirty="0" smtClean="0"/>
              <a:t>ПРОЕКТЫ И МЕРОПРИЯТИЯ</a:t>
            </a:r>
            <a:endParaRPr lang="ru-RU" b="1" dirty="0">
              <a:solidFill>
                <a:schemeClr val="bg1"/>
              </a:solidFill>
            </a:endParaRPr>
          </a:p>
        </p:txBody>
      </p:sp>
      <p:sp>
        <p:nvSpPr>
          <p:cNvPr id="5" name="Скругленный прямоугольник 4"/>
          <p:cNvSpPr/>
          <p:nvPr/>
        </p:nvSpPr>
        <p:spPr>
          <a:xfrm>
            <a:off x="943189" y="1802712"/>
            <a:ext cx="3096344" cy="545966"/>
          </a:xfrm>
          <a:prstGeom prst="roundRect">
            <a:avLst>
              <a:gd name="adj" fmla="val 4840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ru-RU" b="1" dirty="0" smtClean="0"/>
              <a:t>МЕЖМУНИЦИПАЛЬНЫЕ</a:t>
            </a:r>
            <a:endParaRPr lang="ru-RU" b="1" dirty="0">
              <a:solidFill>
                <a:schemeClr val="bg1"/>
              </a:solidFill>
            </a:endParaRPr>
          </a:p>
        </p:txBody>
      </p:sp>
      <p:sp>
        <p:nvSpPr>
          <p:cNvPr id="6" name="Скругленный прямоугольник 5"/>
          <p:cNvSpPr/>
          <p:nvPr/>
        </p:nvSpPr>
        <p:spPr>
          <a:xfrm>
            <a:off x="921935" y="3904226"/>
            <a:ext cx="3096344" cy="545966"/>
          </a:xfrm>
          <a:prstGeom prst="roundRect">
            <a:avLst>
              <a:gd name="adj" fmla="val 48401"/>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ru-RU" b="1" dirty="0" smtClean="0"/>
              <a:t>МУНИЦИПАЛЬНЫЕ</a:t>
            </a:r>
            <a:endParaRPr lang="ru-RU" b="1" dirty="0">
              <a:solidFill>
                <a:schemeClr val="bg1"/>
              </a:solidFill>
            </a:endParaRPr>
          </a:p>
        </p:txBody>
      </p:sp>
      <p:sp>
        <p:nvSpPr>
          <p:cNvPr id="7" name="Скругленный прямоугольник 6"/>
          <p:cNvSpPr/>
          <p:nvPr/>
        </p:nvSpPr>
        <p:spPr>
          <a:xfrm>
            <a:off x="971600" y="2803150"/>
            <a:ext cx="3096344" cy="545966"/>
          </a:xfrm>
          <a:prstGeom prst="roundRect">
            <a:avLst>
              <a:gd name="adj" fmla="val 48401"/>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МЕЖВЕДОМСТВЕННЫЕ</a:t>
            </a:r>
            <a:endParaRPr lang="ru-RU" b="1" dirty="0">
              <a:solidFill>
                <a:schemeClr val="bg1"/>
              </a:solidFill>
            </a:endParaRPr>
          </a:p>
        </p:txBody>
      </p:sp>
      <p:cxnSp>
        <p:nvCxnSpPr>
          <p:cNvPr id="9" name="Соединительная линия уступом 8"/>
          <p:cNvCxnSpPr>
            <a:stCxn id="3" idx="3"/>
            <a:endCxn id="5" idx="0"/>
          </p:cNvCxnSpPr>
          <p:nvPr/>
        </p:nvCxnSpPr>
        <p:spPr>
          <a:xfrm rot="16200000" flipH="1">
            <a:off x="1398182" y="709533"/>
            <a:ext cx="202742" cy="1983616"/>
          </a:xfrm>
          <a:prstGeom prst="bentConnector3">
            <a:avLst>
              <a:gd name="adj1" fmla="val -12754"/>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Соединительная линия уступом 12"/>
          <p:cNvCxnSpPr>
            <a:endCxn id="7" idx="2"/>
          </p:cNvCxnSpPr>
          <p:nvPr/>
        </p:nvCxnSpPr>
        <p:spPr>
          <a:xfrm>
            <a:off x="780729" y="2680090"/>
            <a:ext cx="1739043" cy="669026"/>
          </a:xfrm>
          <a:prstGeom prst="bentConnector4">
            <a:avLst>
              <a:gd name="adj1" fmla="val 5488"/>
              <a:gd name="adj2" fmla="val 134169"/>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Соединительная линия уступом 16"/>
          <p:cNvCxnSpPr>
            <a:stCxn id="3" idx="1"/>
            <a:endCxn id="6" idx="2"/>
          </p:cNvCxnSpPr>
          <p:nvPr/>
        </p:nvCxnSpPr>
        <p:spPr>
          <a:xfrm rot="5400000" flipH="1" flipV="1">
            <a:off x="1365865" y="3592072"/>
            <a:ext cx="246122" cy="1962362"/>
          </a:xfrm>
          <a:prstGeom prst="bentConnector3">
            <a:avLst>
              <a:gd name="adj1" fmla="val 7119"/>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Прямоугольник с двумя скругленными соседними углами 20"/>
          <p:cNvSpPr/>
          <p:nvPr/>
        </p:nvSpPr>
        <p:spPr>
          <a:xfrm rot="5400000">
            <a:off x="7117438" y="2639196"/>
            <a:ext cx="2511874" cy="545966"/>
          </a:xfrm>
          <a:prstGeom prst="round2SameRect">
            <a:avLst>
              <a:gd name="adj1" fmla="val 16667"/>
              <a:gd name="adj2" fmla="val 50000"/>
            </a:avLst>
          </a:prstGeom>
          <a:solidFill>
            <a:srgbClr val="00B050"/>
          </a:solidFill>
          <a:ln/>
        </p:spPr>
        <p:style>
          <a:lnRef idx="3">
            <a:schemeClr val="lt1"/>
          </a:lnRef>
          <a:fillRef idx="1">
            <a:schemeClr val="accent2"/>
          </a:fillRef>
          <a:effectRef idx="1">
            <a:schemeClr val="accent2"/>
          </a:effectRef>
          <a:fontRef idx="minor">
            <a:schemeClr val="lt1"/>
          </a:fontRef>
        </p:style>
        <p:txBody>
          <a:bodyPr vert="vert270" rtlCol="0" anchor="ctr"/>
          <a:lstStyle/>
          <a:p>
            <a:pPr algn="ctr"/>
            <a:endParaRPr lang="ru-RU" b="1" dirty="0" smtClean="0">
              <a:solidFill>
                <a:srgbClr val="FF0000"/>
              </a:solidFill>
            </a:endParaRPr>
          </a:p>
          <a:p>
            <a:pPr algn="ctr"/>
            <a:endParaRPr lang="ru-RU" b="1" dirty="0">
              <a:solidFill>
                <a:srgbClr val="FF0000"/>
              </a:solidFill>
            </a:endParaRPr>
          </a:p>
          <a:p>
            <a:pPr algn="ctr"/>
            <a:r>
              <a:rPr lang="ru-RU" b="1" dirty="0" smtClean="0">
                <a:solidFill>
                  <a:srgbClr val="FF0000"/>
                </a:solidFill>
              </a:rPr>
              <a:t>П</a:t>
            </a:r>
          </a:p>
          <a:p>
            <a:pPr algn="ctr"/>
            <a:r>
              <a:rPr lang="ru-RU" b="1" dirty="0" smtClean="0">
                <a:solidFill>
                  <a:srgbClr val="FF0000"/>
                </a:solidFill>
              </a:rPr>
              <a:t>Р</a:t>
            </a:r>
          </a:p>
          <a:p>
            <a:pPr algn="ctr"/>
            <a:r>
              <a:rPr lang="ru-RU" b="1" dirty="0" smtClean="0">
                <a:solidFill>
                  <a:srgbClr val="FF0000"/>
                </a:solidFill>
              </a:rPr>
              <a:t>И</a:t>
            </a:r>
          </a:p>
          <a:p>
            <a:pPr algn="ctr"/>
            <a:r>
              <a:rPr lang="ru-RU" b="1" dirty="0" smtClean="0">
                <a:solidFill>
                  <a:srgbClr val="FF0000"/>
                </a:solidFill>
              </a:rPr>
              <a:t>Н</a:t>
            </a:r>
          </a:p>
          <a:p>
            <a:pPr algn="ctr"/>
            <a:r>
              <a:rPr lang="ru-RU" b="1" dirty="0" smtClean="0">
                <a:solidFill>
                  <a:srgbClr val="FF0000"/>
                </a:solidFill>
              </a:rPr>
              <a:t>Ц</a:t>
            </a:r>
          </a:p>
          <a:p>
            <a:pPr algn="ctr"/>
            <a:r>
              <a:rPr lang="ru-RU" b="1" dirty="0" smtClean="0">
                <a:solidFill>
                  <a:srgbClr val="FF0000"/>
                </a:solidFill>
              </a:rPr>
              <a:t>И</a:t>
            </a:r>
          </a:p>
          <a:p>
            <a:pPr algn="ctr"/>
            <a:r>
              <a:rPr lang="ru-RU" b="1" dirty="0" smtClean="0">
                <a:solidFill>
                  <a:srgbClr val="FF0000"/>
                </a:solidFill>
              </a:rPr>
              <a:t>П</a:t>
            </a:r>
          </a:p>
          <a:p>
            <a:pPr algn="ctr"/>
            <a:r>
              <a:rPr lang="ru-RU" b="1" dirty="0" smtClean="0">
                <a:solidFill>
                  <a:srgbClr val="FF0000"/>
                </a:solidFill>
              </a:rPr>
              <a:t>Ы</a:t>
            </a:r>
          </a:p>
          <a:p>
            <a:pPr algn="ctr"/>
            <a:endParaRPr lang="ru-RU" b="1" dirty="0" smtClean="0">
              <a:solidFill>
                <a:srgbClr val="FF0000"/>
              </a:solidFill>
            </a:endParaRPr>
          </a:p>
          <a:p>
            <a:pPr algn="ctr"/>
            <a:endParaRPr lang="ru-RU" b="1" dirty="0">
              <a:solidFill>
                <a:srgbClr val="FF0000"/>
              </a:solidFill>
            </a:endParaRPr>
          </a:p>
        </p:txBody>
      </p:sp>
      <p:pic>
        <p:nvPicPr>
          <p:cNvPr id="3074" name="Picture 2" descr="X:\!банк фотографий_Ситников\2016_02_этнофорум_зимнее совещание\IMG_0624.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914301" y="4703769"/>
            <a:ext cx="2364057" cy="1576038"/>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X:\!банк фотографий_Ситников\2016_02_этнофорум_зимнее совещание\IMG_438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635896" y="4772433"/>
            <a:ext cx="2261061" cy="1507374"/>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X:\!банк фотографий_Ситников\2016_02_этнофорум_зимнее совещание\IMG_4392.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6662919" y="4785265"/>
            <a:ext cx="2258216" cy="15054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84129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7"/>
          <p:cNvSpPr>
            <a:spLocks noChangeArrowheads="1"/>
          </p:cNvSpPr>
          <p:nvPr/>
        </p:nvSpPr>
        <p:spPr bwMode="auto">
          <a:xfrm>
            <a:off x="191165" y="817548"/>
            <a:ext cx="873843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sz="2800" b="1" dirty="0" smtClean="0">
                <a:solidFill>
                  <a:schemeClr val="tx2">
                    <a:lumMod val="75000"/>
                  </a:schemeClr>
                </a:solidFill>
              </a:rPr>
              <a:t>ДОШКОЛЬНОЕ ОБРАЗОВАНИЕ</a:t>
            </a:r>
            <a:endParaRPr lang="ru-RU" sz="2800" b="1" dirty="0">
              <a:solidFill>
                <a:schemeClr val="tx2">
                  <a:lumMod val="75000"/>
                </a:schemeClr>
              </a:solidFill>
            </a:endParaRPr>
          </a:p>
        </p:txBody>
      </p:sp>
      <p:graphicFrame>
        <p:nvGraphicFramePr>
          <p:cNvPr id="3" name="Объект 2"/>
          <p:cNvGraphicFramePr>
            <a:graphicFrameLocks/>
          </p:cNvGraphicFramePr>
          <p:nvPr>
            <p:extLst>
              <p:ext uri="{D42A27DB-BD31-4B8C-83A1-F6EECF244321}">
                <p14:modId xmlns="" xmlns:p14="http://schemas.microsoft.com/office/powerpoint/2010/main" val="4221188113"/>
              </p:ext>
            </p:extLst>
          </p:nvPr>
        </p:nvGraphicFramePr>
        <p:xfrm>
          <a:off x="3779912" y="2708920"/>
          <a:ext cx="5364088" cy="2880320"/>
        </p:xfrm>
        <a:graphic>
          <a:graphicData uri="http://schemas.openxmlformats.org/presentationml/2006/ole">
            <p:oleObj spid="_x0000_s1063" name="Worksheet" r:id="rId4" imgW="4438554" imgH="3057480" progId="Excel.Sheet.8">
              <p:embed/>
            </p:oleObj>
          </a:graphicData>
        </a:graphic>
      </p:graphicFrame>
      <p:cxnSp>
        <p:nvCxnSpPr>
          <p:cNvPr id="5" name="Скругленная соединительная линия 4"/>
          <p:cNvCxnSpPr/>
          <p:nvPr/>
        </p:nvCxnSpPr>
        <p:spPr>
          <a:xfrm>
            <a:off x="4427984" y="3140968"/>
            <a:ext cx="4116076" cy="720080"/>
          </a:xfrm>
          <a:prstGeom prst="curved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Прямоугольник 8"/>
          <p:cNvSpPr>
            <a:spLocks noChangeArrowheads="1"/>
          </p:cNvSpPr>
          <p:nvPr/>
        </p:nvSpPr>
        <p:spPr bwMode="auto">
          <a:xfrm>
            <a:off x="3837323" y="5823878"/>
            <a:ext cx="41654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ru-RU" b="1" dirty="0">
                <a:solidFill>
                  <a:schemeClr val="tx2"/>
                </a:solidFill>
              </a:rPr>
              <a:t>Снижение очередности (от 0 до 3-х лет)</a:t>
            </a:r>
          </a:p>
        </p:txBody>
      </p:sp>
      <p:sp>
        <p:nvSpPr>
          <p:cNvPr id="8" name="Прямоугольник 7"/>
          <p:cNvSpPr/>
          <p:nvPr/>
        </p:nvSpPr>
        <p:spPr>
          <a:xfrm>
            <a:off x="3843406" y="1487277"/>
            <a:ext cx="5078103" cy="892552"/>
          </a:xfrm>
          <a:prstGeom prst="rect">
            <a:avLst/>
          </a:prstGeom>
        </p:spPr>
        <p:txBody>
          <a:bodyPr wrap="square">
            <a:spAutoFit/>
          </a:bodyPr>
          <a:lstStyle/>
          <a:p>
            <a:pPr lvl="0">
              <a:defRPr/>
            </a:pPr>
            <a:r>
              <a:rPr lang="ru-RU" sz="3200" b="1" dirty="0" smtClean="0">
                <a:solidFill>
                  <a:srgbClr val="FF0000"/>
                </a:solidFill>
              </a:rPr>
              <a:t>!</a:t>
            </a:r>
            <a:r>
              <a:rPr lang="ru-RU" sz="2000" b="1" dirty="0" smtClean="0">
                <a:solidFill>
                  <a:srgbClr val="FF0000"/>
                </a:solidFill>
              </a:rPr>
              <a:t> РЕШЕНА ПРОБЛЕМА </a:t>
            </a:r>
            <a:r>
              <a:rPr lang="ru-RU" sz="2000" b="1" dirty="0">
                <a:solidFill>
                  <a:srgbClr val="FF0000"/>
                </a:solidFill>
              </a:rPr>
              <a:t>ОЧЕРЕДНОСТИ</a:t>
            </a:r>
          </a:p>
          <a:p>
            <a:pPr lvl="0">
              <a:defRPr/>
            </a:pPr>
            <a:r>
              <a:rPr lang="ru-RU" sz="2000" b="1" dirty="0" smtClean="0">
                <a:solidFill>
                  <a:srgbClr val="FF0000"/>
                </a:solidFill>
              </a:rPr>
              <a:t>   (</a:t>
            </a:r>
            <a:r>
              <a:rPr lang="ru-RU" sz="2000" b="1" dirty="0">
                <a:solidFill>
                  <a:srgbClr val="FF0000"/>
                </a:solidFill>
              </a:rPr>
              <a:t>от 3-х до 7 лет) </a:t>
            </a:r>
          </a:p>
        </p:txBody>
      </p:sp>
      <p:pic>
        <p:nvPicPr>
          <p:cNvPr id="9" name="Picture 2" descr="F:\Мои рисунки\PNG-рисунок\люди\младенцы\76dbb4c97e25.pn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740352" y="4005064"/>
            <a:ext cx="1021184" cy="1062501"/>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3" descr="F:\разные презентации ММЦ\конференция_2015\phpThumb_generated_thumbnailjpg.jpg"/>
          <p:cNvPicPr>
            <a:picLocks noChangeAspect="1" noChangeArrowheads="1"/>
          </p:cNvPicPr>
          <p:nvPr/>
        </p:nvPicPr>
        <p:blipFill rotWithShape="1">
          <a:blip r:embed="rId6">
            <a:extLst>
              <a:ext uri="{28A0092B-C50C-407E-A947-70E740481C1C}">
                <a14:useLocalDpi xmlns="" xmlns:a14="http://schemas.microsoft.com/office/drawing/2010/main" val="0"/>
              </a:ext>
            </a:extLst>
          </a:blip>
          <a:srcRect/>
          <a:stretch/>
        </p:blipFill>
        <p:spPr bwMode="auto">
          <a:xfrm>
            <a:off x="258540" y="1483363"/>
            <a:ext cx="2777960" cy="4249578"/>
          </a:xfrm>
          <a:prstGeom prst="rect">
            <a:avLst/>
          </a:prstGeom>
          <a:ln w="38100" cap="rnd">
            <a:solidFill>
              <a:srgbClr val="FFFFFF"/>
            </a:solidFill>
          </a:ln>
          <a:effectLst>
            <a:outerShdw blurRad="76200" dir="18900000" sy="23000" kx="-1200000" algn="bl" rotWithShape="0">
              <a:prstClr val="black">
                <a:alpha val="20000"/>
              </a:prstClr>
            </a:outerShdw>
          </a:effectLst>
          <a:extLst>
            <a:ext uri="{909E8E84-426E-40DD-AFC4-6F175D3DCCD1}">
              <a14:hiddenFill xmlns="" xmlns:a14="http://schemas.microsoft.com/office/drawing/2010/main">
                <a:solidFill>
                  <a:srgbClr val="FFFFFF"/>
                </a:solidFill>
              </a14:hiddenFill>
            </a:ext>
          </a:extLst>
        </p:spPr>
      </p:pic>
      <p:pic>
        <p:nvPicPr>
          <p:cNvPr id="10" name="Picture 18" descr="C:\Documents and Settings\imc_ap\Рабочий стол\Сибирский образовательный форум_2014\фото для баннера\Супрунюк дети\DSC_0375.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1358062" y="4536314"/>
            <a:ext cx="2485344" cy="1656896"/>
          </a:xfrm>
          <a:prstGeom prst="rect">
            <a:avLst/>
          </a:prstGeom>
          <a:ln w="38100" cap="rnd">
            <a:solidFill>
              <a:srgbClr val="FFFFFF"/>
            </a:solidFill>
          </a:ln>
          <a:effectLst>
            <a:outerShdw blurRad="76200" dist="95250" dir="10500000" sx="97000" sy="23000" kx="900000" algn="br" rotWithShape="0">
              <a:srgbClr val="000000">
                <a:alpha val="20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84129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7"/>
          <p:cNvSpPr>
            <a:spLocks noChangeArrowheads="1"/>
          </p:cNvSpPr>
          <p:nvPr/>
        </p:nvSpPr>
        <p:spPr bwMode="auto">
          <a:xfrm>
            <a:off x="191165" y="817548"/>
            <a:ext cx="873843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sz="2800" b="1" dirty="0">
                <a:solidFill>
                  <a:schemeClr val="tx2">
                    <a:lumMod val="75000"/>
                  </a:schemeClr>
                </a:solidFill>
              </a:rPr>
              <a:t>ПРОЕКТ «ЯЗЫКОВОЕ ГНЕЗДО»</a:t>
            </a:r>
          </a:p>
        </p:txBody>
      </p:sp>
      <p:pic>
        <p:nvPicPr>
          <p:cNvPr id="3" name="Picture 4" descr="F:\разные презентации ММЦ\Друппова_колледж_февраль 2014\гнезда.png"/>
          <p:cNvPicPr>
            <a:picLocks noChangeAspect="1" noChangeArrowheads="1"/>
          </p:cNvPicPr>
          <p:nvPr/>
        </p:nvPicPr>
        <p:blipFill>
          <a:blip r:embed="rId3" cstate="email">
            <a:extLst/>
          </a:blip>
          <a:srcRect/>
          <a:stretch>
            <a:fillRect/>
          </a:stretch>
        </p:blipFill>
        <p:spPr bwMode="auto">
          <a:xfrm>
            <a:off x="251520" y="1563039"/>
            <a:ext cx="4026698" cy="2235103"/>
          </a:xfrm>
          <a:prstGeom prst="rect">
            <a:avLst/>
          </a:prstGeom>
          <a:ln>
            <a:noFill/>
          </a:ln>
          <a:effectLst>
            <a:softEdge rad="112500"/>
          </a:effectLst>
          <a:extLst/>
        </p:spPr>
      </p:pic>
      <p:sp>
        <p:nvSpPr>
          <p:cNvPr id="4" name="Прямоугольник 4"/>
          <p:cNvSpPr>
            <a:spLocks noChangeArrowheads="1"/>
          </p:cNvSpPr>
          <p:nvPr/>
        </p:nvSpPr>
        <p:spPr bwMode="auto">
          <a:xfrm>
            <a:off x="4324928" y="1650179"/>
            <a:ext cx="4929188" cy="2060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nSpc>
                <a:spcPts val="1700"/>
              </a:lnSpc>
              <a:buFont typeface="Arial" charset="0"/>
              <a:buAutoNum type="arabicPeriod"/>
            </a:pPr>
            <a:r>
              <a:rPr lang="ru-RU" b="1" i="1" dirty="0">
                <a:solidFill>
                  <a:srgbClr val="002060"/>
                </a:solidFill>
              </a:rPr>
              <a:t>ТМК ОУ «</a:t>
            </a:r>
            <a:r>
              <a:rPr lang="ru-RU" b="1" i="1" dirty="0" err="1">
                <a:solidFill>
                  <a:srgbClr val="002060"/>
                </a:solidFill>
              </a:rPr>
              <a:t>Потаповская</a:t>
            </a:r>
            <a:r>
              <a:rPr lang="ru-RU" b="1" i="1" dirty="0">
                <a:solidFill>
                  <a:srgbClr val="002060"/>
                </a:solidFill>
              </a:rPr>
              <a:t> СШ№12»</a:t>
            </a:r>
          </a:p>
          <a:p>
            <a:pPr marL="342900" indent="-342900">
              <a:lnSpc>
                <a:spcPts val="1700"/>
              </a:lnSpc>
              <a:buFont typeface="Arial" charset="0"/>
              <a:buAutoNum type="arabicPeriod"/>
            </a:pPr>
            <a:endParaRPr lang="ru-RU" b="1" i="1" dirty="0">
              <a:solidFill>
                <a:srgbClr val="002060"/>
              </a:solidFill>
            </a:endParaRPr>
          </a:p>
          <a:p>
            <a:pPr marL="342900" indent="-342900">
              <a:lnSpc>
                <a:spcPts val="1700"/>
              </a:lnSpc>
              <a:buFont typeface="Arial" charset="0"/>
              <a:buAutoNum type="arabicPeriod"/>
            </a:pPr>
            <a:r>
              <a:rPr lang="ru-RU" b="1" i="1" dirty="0">
                <a:solidFill>
                  <a:srgbClr val="002060"/>
                </a:solidFill>
              </a:rPr>
              <a:t>ТМК ДОУ «</a:t>
            </a:r>
            <a:r>
              <a:rPr lang="ru-RU" b="1" i="1" dirty="0" err="1">
                <a:solidFill>
                  <a:srgbClr val="002060"/>
                </a:solidFill>
              </a:rPr>
              <a:t>Волочанский</a:t>
            </a:r>
            <a:r>
              <a:rPr lang="ru-RU" b="1" i="1" dirty="0">
                <a:solidFill>
                  <a:srgbClr val="002060"/>
                </a:solidFill>
              </a:rPr>
              <a:t> детский сад»</a:t>
            </a:r>
          </a:p>
          <a:p>
            <a:pPr marL="342900" indent="-342900">
              <a:lnSpc>
                <a:spcPts val="1700"/>
              </a:lnSpc>
              <a:buFont typeface="Arial" charset="0"/>
              <a:buAutoNum type="arabicPeriod"/>
            </a:pPr>
            <a:endParaRPr lang="ru-RU" b="1" i="1" dirty="0">
              <a:solidFill>
                <a:srgbClr val="002060"/>
              </a:solidFill>
            </a:endParaRPr>
          </a:p>
          <a:p>
            <a:pPr marL="342900" indent="-342900">
              <a:lnSpc>
                <a:spcPts val="1700"/>
              </a:lnSpc>
              <a:buFont typeface="Arial" charset="0"/>
              <a:buAutoNum type="arabicPeriod"/>
            </a:pPr>
            <a:r>
              <a:rPr lang="ru-RU" b="1" i="1" dirty="0">
                <a:solidFill>
                  <a:srgbClr val="002060"/>
                </a:solidFill>
              </a:rPr>
              <a:t>п. </a:t>
            </a:r>
            <a:r>
              <a:rPr lang="ru-RU" b="1" i="1" dirty="0" err="1">
                <a:solidFill>
                  <a:srgbClr val="002060"/>
                </a:solidFill>
              </a:rPr>
              <a:t>Усть-Авам</a:t>
            </a:r>
            <a:r>
              <a:rPr lang="ru-RU" b="1" i="1" dirty="0">
                <a:solidFill>
                  <a:srgbClr val="002060"/>
                </a:solidFill>
              </a:rPr>
              <a:t> (дошкольные группы)</a:t>
            </a:r>
            <a:r>
              <a:rPr lang="ru-RU" b="1" i="1" dirty="0">
                <a:solidFill>
                  <a:srgbClr val="0070C0"/>
                </a:solidFill>
              </a:rPr>
              <a:t> </a:t>
            </a:r>
          </a:p>
          <a:p>
            <a:pPr marL="342900" indent="-342900">
              <a:lnSpc>
                <a:spcPts val="1700"/>
              </a:lnSpc>
              <a:buFont typeface="Arial" charset="0"/>
              <a:buAutoNum type="arabicPeriod"/>
            </a:pPr>
            <a:endParaRPr lang="ru-RU" b="1" i="1" dirty="0">
              <a:solidFill>
                <a:srgbClr val="0070C0"/>
              </a:solidFill>
            </a:endParaRPr>
          </a:p>
          <a:p>
            <a:pPr marL="342900" indent="-342900">
              <a:lnSpc>
                <a:spcPts val="1700"/>
              </a:lnSpc>
              <a:buFont typeface="Arial" charset="0"/>
              <a:buAutoNum type="arabicPeriod"/>
            </a:pPr>
            <a:r>
              <a:rPr lang="ru-RU" b="1" i="1" dirty="0">
                <a:solidFill>
                  <a:srgbClr val="C00000"/>
                </a:solidFill>
              </a:rPr>
              <a:t>ТМК ДОУ «</a:t>
            </a:r>
            <a:r>
              <a:rPr lang="ru-RU" b="1" i="1" dirty="0" err="1">
                <a:solidFill>
                  <a:srgbClr val="C00000"/>
                </a:solidFill>
              </a:rPr>
              <a:t>Хетский</a:t>
            </a:r>
            <a:r>
              <a:rPr lang="ru-RU" b="1" i="1" dirty="0">
                <a:solidFill>
                  <a:srgbClr val="C00000"/>
                </a:solidFill>
              </a:rPr>
              <a:t> детский сад»</a:t>
            </a:r>
          </a:p>
          <a:p>
            <a:pPr marL="342900" indent="-342900">
              <a:lnSpc>
                <a:spcPts val="1700"/>
              </a:lnSpc>
              <a:buFont typeface="Arial" charset="0"/>
              <a:buAutoNum type="arabicPeriod"/>
            </a:pPr>
            <a:endParaRPr lang="ru-RU" i="1" dirty="0">
              <a:solidFill>
                <a:srgbClr val="C00000"/>
              </a:solidFill>
            </a:endParaRPr>
          </a:p>
          <a:p>
            <a:pPr marL="342900" indent="-342900">
              <a:lnSpc>
                <a:spcPts val="1700"/>
              </a:lnSpc>
              <a:buFont typeface="Arial" charset="0"/>
              <a:buAutoNum type="arabicPeriod"/>
            </a:pPr>
            <a:r>
              <a:rPr lang="ru-RU" b="1" i="1" dirty="0">
                <a:solidFill>
                  <a:srgbClr val="C00000"/>
                </a:solidFill>
              </a:rPr>
              <a:t>ТМК ДОУ «</a:t>
            </a:r>
            <a:r>
              <a:rPr lang="ru-RU" b="1" i="1" dirty="0" err="1">
                <a:solidFill>
                  <a:srgbClr val="C00000"/>
                </a:solidFill>
              </a:rPr>
              <a:t>Новорыбинский</a:t>
            </a:r>
            <a:r>
              <a:rPr lang="ru-RU" b="1" i="1" dirty="0">
                <a:solidFill>
                  <a:srgbClr val="C00000"/>
                </a:solidFill>
              </a:rPr>
              <a:t> детский сад»</a:t>
            </a:r>
          </a:p>
        </p:txBody>
      </p:sp>
      <p:pic>
        <p:nvPicPr>
          <p:cNvPr id="9" name="Picture 2" descr="Z:\конференции\конференция 2015\круглый стол\Буклет\для буклета о ЯГ Хатанги\Волочанка\SAM_0865.JPG"/>
          <p:cNvPicPr>
            <a:picLocks noChangeAspect="1" noChangeArrowheads="1"/>
          </p:cNvPicPr>
          <p:nvPr/>
        </p:nvPicPr>
        <p:blipFill>
          <a:blip r:embed="rId4" cstate="email">
            <a:extLst/>
          </a:blip>
          <a:srcRect/>
          <a:stretch>
            <a:fillRect/>
          </a:stretch>
        </p:blipFill>
        <p:spPr bwMode="auto">
          <a:xfrm>
            <a:off x="251520" y="4005064"/>
            <a:ext cx="2502225" cy="2129069"/>
          </a:xfrm>
          <a:prstGeom prst="rect">
            <a:avLst/>
          </a:prstGeom>
          <a:ln>
            <a:noFill/>
          </a:ln>
          <a:effectLst>
            <a:softEdge rad="112500"/>
          </a:effectLst>
          <a:extLst/>
        </p:spPr>
      </p:pic>
      <p:pic>
        <p:nvPicPr>
          <p:cNvPr id="10" name="Picture 3" descr="Z:\конференции\конференция 2015\круглый стол\Буклет\для буклета о ЯГ Хатанги\Хета ДОУ\DSC01459.JPG"/>
          <p:cNvPicPr>
            <a:picLocks noChangeAspect="1" noChangeArrowheads="1"/>
          </p:cNvPicPr>
          <p:nvPr/>
        </p:nvPicPr>
        <p:blipFill rotWithShape="1">
          <a:blip r:embed="rId5" cstate="email">
            <a:extLst/>
          </a:blip>
          <a:srcRect/>
          <a:stretch/>
        </p:blipFill>
        <p:spPr bwMode="auto">
          <a:xfrm>
            <a:off x="3073493" y="4093761"/>
            <a:ext cx="2616619" cy="2040372"/>
          </a:xfrm>
          <a:prstGeom prst="rect">
            <a:avLst/>
          </a:prstGeom>
          <a:ln>
            <a:noFill/>
          </a:ln>
          <a:effectLst>
            <a:softEdge rad="112500"/>
          </a:effectLst>
          <a:extLst/>
        </p:spPr>
      </p:pic>
      <p:pic>
        <p:nvPicPr>
          <p:cNvPr id="2050" name="Picture 2" descr="Z:\конференции\конференция 2013\КРУГЛЫЙ СТОЛ НРК\КАЛЕНДАРЬ_гнезда\фото в календарь\8.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5940152" y="4093761"/>
            <a:ext cx="3076600" cy="205206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84129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Z:\Ситников\зональное_март_2016_Друпповой\картинки оформление\6.png"/>
          <p:cNvPicPr>
            <a:picLocks noChangeAspect="1" noChangeArrowheads="1"/>
          </p:cNvPicPr>
          <p:nvPr/>
        </p:nvPicPr>
        <p:blipFill rotWithShape="1">
          <a:blip r:embed="rId3" cstate="email">
            <a:extLst>
              <a:ext uri="{28A0092B-C50C-407E-A947-70E740481C1C}">
                <a14:useLocalDpi xmlns="" xmlns:a14="http://schemas.microsoft.com/office/drawing/2010/main" val="0"/>
              </a:ext>
            </a:extLst>
          </a:blip>
          <a:srcRect/>
          <a:stretch/>
        </p:blipFill>
        <p:spPr bwMode="auto">
          <a:xfrm>
            <a:off x="4561793" y="4249488"/>
            <a:ext cx="1491344" cy="74969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4828541" y="4537521"/>
            <a:ext cx="4413772" cy="923330"/>
          </a:xfrm>
          <a:prstGeom prst="rect">
            <a:avLst/>
          </a:prstGeom>
          <a:noFill/>
        </p:spPr>
        <p:txBody>
          <a:bodyPr wrap="none" rtlCol="0">
            <a:spAutoFit/>
          </a:bodyPr>
          <a:lstStyle/>
          <a:p>
            <a:pPr>
              <a:defRPr/>
            </a:pPr>
            <a:r>
              <a:rPr lang="ru-RU" b="1" dirty="0">
                <a:solidFill>
                  <a:srgbClr val="C00000"/>
                </a:solidFill>
              </a:rPr>
              <a:t>Новые практики инклюзивного обучения:</a:t>
            </a:r>
          </a:p>
          <a:p>
            <a:pPr>
              <a:defRPr/>
            </a:pPr>
            <a:r>
              <a:rPr lang="ru-RU" b="1" dirty="0">
                <a:solidFill>
                  <a:srgbClr val="002060"/>
                </a:solidFill>
              </a:rPr>
              <a:t>«Образование без границ»(</a:t>
            </a:r>
            <a:r>
              <a:rPr lang="ru-RU" b="1" dirty="0" err="1">
                <a:solidFill>
                  <a:srgbClr val="002060"/>
                </a:solidFill>
              </a:rPr>
              <a:t>г.Дудинка</a:t>
            </a:r>
            <a:r>
              <a:rPr lang="ru-RU" b="1" dirty="0">
                <a:solidFill>
                  <a:srgbClr val="002060"/>
                </a:solidFill>
              </a:rPr>
              <a:t>)</a:t>
            </a:r>
          </a:p>
          <a:p>
            <a:pPr>
              <a:defRPr/>
            </a:pPr>
            <a:r>
              <a:rPr lang="ru-RU" b="1" dirty="0">
                <a:solidFill>
                  <a:srgbClr val="002060"/>
                </a:solidFill>
              </a:rPr>
              <a:t>«Мы вместе!» </a:t>
            </a:r>
            <a:r>
              <a:rPr lang="ru-RU" b="1" dirty="0" err="1">
                <a:solidFill>
                  <a:srgbClr val="002060"/>
                </a:solidFill>
              </a:rPr>
              <a:t>с.Хатанга</a:t>
            </a:r>
            <a:r>
              <a:rPr lang="ru-RU" b="1" dirty="0">
                <a:solidFill>
                  <a:srgbClr val="002060"/>
                </a:solidFill>
              </a:rPr>
              <a:t> </a:t>
            </a:r>
          </a:p>
        </p:txBody>
      </p:sp>
      <p:pic>
        <p:nvPicPr>
          <p:cNvPr id="1032" name="Picture 8" descr="Z:\Ситников\зональное_март_2016_Друпповой\картинки оформление\5.png"/>
          <p:cNvPicPr>
            <a:picLocks noChangeAspect="1" noChangeArrowheads="1"/>
          </p:cNvPicPr>
          <p:nvPr/>
        </p:nvPicPr>
        <p:blipFill rotWithShape="1">
          <a:blip r:embed="rId4" cstate="email">
            <a:extLst>
              <a:ext uri="{28A0092B-C50C-407E-A947-70E740481C1C}">
                <a14:useLocalDpi xmlns="" xmlns:a14="http://schemas.microsoft.com/office/drawing/2010/main" val="0"/>
              </a:ext>
            </a:extLst>
          </a:blip>
          <a:srcRect/>
          <a:stretch/>
        </p:blipFill>
        <p:spPr bwMode="auto">
          <a:xfrm>
            <a:off x="4392157" y="3093678"/>
            <a:ext cx="1660062" cy="719328"/>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Z:\Ситников\зональное_март_2016_Друпповой\картинки оформление\1.png"/>
          <p:cNvPicPr>
            <a:picLocks noChangeAspect="1" noChangeArrowheads="1"/>
          </p:cNvPicPr>
          <p:nvPr/>
        </p:nvPicPr>
        <p:blipFill rotWithShape="1">
          <a:blip r:embed="rId5" cstate="email">
            <a:extLst>
              <a:ext uri="{28A0092B-C50C-407E-A947-70E740481C1C}">
                <a14:useLocalDpi xmlns="" xmlns:a14="http://schemas.microsoft.com/office/drawing/2010/main" val="0"/>
              </a:ext>
            </a:extLst>
          </a:blip>
          <a:srcRect/>
          <a:stretch/>
        </p:blipFill>
        <p:spPr bwMode="auto">
          <a:xfrm>
            <a:off x="135843" y="1496811"/>
            <a:ext cx="1480457" cy="71932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87701" y="1712835"/>
            <a:ext cx="3383811" cy="1200329"/>
          </a:xfrm>
          <a:prstGeom prst="rect">
            <a:avLst/>
          </a:prstGeom>
          <a:noFill/>
        </p:spPr>
        <p:txBody>
          <a:bodyPr wrap="none" rtlCol="0">
            <a:spAutoFit/>
          </a:bodyPr>
          <a:lstStyle/>
          <a:p>
            <a:pPr marL="88900" eaLnBrk="0" hangingPunct="0">
              <a:tabLst>
                <a:tab pos="268288" algn="l"/>
              </a:tabLst>
              <a:defRPr/>
            </a:pPr>
            <a:r>
              <a:rPr lang="ru-RU" b="1" dirty="0">
                <a:solidFill>
                  <a:srgbClr val="C00000"/>
                </a:solidFill>
              </a:rPr>
              <a:t>Краевые площадки (пилоты): </a:t>
            </a:r>
          </a:p>
          <a:p>
            <a:pPr marL="88900" eaLnBrk="0" hangingPunct="0">
              <a:buFont typeface="Arial" pitchFamily="34" charset="0"/>
              <a:buChar char="•"/>
              <a:tabLst>
                <a:tab pos="268288" algn="l"/>
              </a:tabLst>
              <a:defRPr/>
            </a:pPr>
            <a:r>
              <a:rPr lang="ru-RU" b="1" dirty="0">
                <a:solidFill>
                  <a:srgbClr val="002060"/>
                </a:solidFill>
              </a:rPr>
              <a:t>по введению ФГОС ДО(2015г)-</a:t>
            </a:r>
          </a:p>
          <a:p>
            <a:pPr marL="88900" eaLnBrk="0" hangingPunct="0">
              <a:tabLst>
                <a:tab pos="268288" algn="l"/>
              </a:tabLst>
              <a:defRPr/>
            </a:pPr>
            <a:r>
              <a:rPr lang="ru-RU" b="1" dirty="0">
                <a:solidFill>
                  <a:srgbClr val="002060"/>
                </a:solidFill>
              </a:rPr>
              <a:t> «Белоснежка»</a:t>
            </a:r>
          </a:p>
          <a:p>
            <a:endParaRPr lang="ru-RU" dirty="0"/>
          </a:p>
        </p:txBody>
      </p:sp>
      <p:pic>
        <p:nvPicPr>
          <p:cNvPr id="1027" name="Picture 3" descr="Z:\Ситников\зональное_март_2016_Друпповой\картинки оформление\2.png"/>
          <p:cNvPicPr>
            <a:picLocks noChangeAspect="1" noChangeArrowheads="1"/>
          </p:cNvPicPr>
          <p:nvPr/>
        </p:nvPicPr>
        <p:blipFill rotWithShape="1">
          <a:blip r:embed="rId6" cstate="email">
            <a:extLst>
              <a:ext uri="{28A0092B-C50C-407E-A947-70E740481C1C}">
                <a14:useLocalDpi xmlns="" xmlns:a14="http://schemas.microsoft.com/office/drawing/2010/main" val="0"/>
              </a:ext>
            </a:extLst>
          </a:blip>
          <a:srcRect/>
          <a:stretch/>
        </p:blipFill>
        <p:spPr bwMode="auto">
          <a:xfrm>
            <a:off x="135843" y="2577645"/>
            <a:ext cx="1620381" cy="77210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287701" y="2805729"/>
            <a:ext cx="3311099" cy="923330"/>
          </a:xfrm>
          <a:prstGeom prst="rect">
            <a:avLst/>
          </a:prstGeom>
          <a:noFill/>
        </p:spPr>
        <p:txBody>
          <a:bodyPr wrap="none" rtlCol="0">
            <a:spAutoFit/>
          </a:bodyPr>
          <a:lstStyle/>
          <a:p>
            <a:pPr marL="88900" eaLnBrk="0" hangingPunct="0">
              <a:tabLst>
                <a:tab pos="268288" algn="l"/>
              </a:tabLst>
              <a:defRPr/>
            </a:pPr>
            <a:r>
              <a:rPr lang="ru-RU" b="1" dirty="0">
                <a:solidFill>
                  <a:srgbClr val="C00000"/>
                </a:solidFill>
              </a:rPr>
              <a:t>Краевые площадки (пилоты): </a:t>
            </a:r>
          </a:p>
          <a:p>
            <a:pPr marL="88900" eaLnBrk="0" hangingPunct="0">
              <a:buFont typeface="Arial" pitchFamily="34" charset="0"/>
              <a:buChar char="•"/>
              <a:tabLst>
                <a:tab pos="268288" algn="l"/>
              </a:tabLst>
              <a:defRPr/>
            </a:pPr>
            <a:r>
              <a:rPr lang="ru-RU" b="1" dirty="0">
                <a:solidFill>
                  <a:srgbClr val="002060"/>
                </a:solidFill>
              </a:rPr>
              <a:t>по введению </a:t>
            </a:r>
            <a:r>
              <a:rPr lang="ru-RU" b="1" dirty="0" err="1">
                <a:solidFill>
                  <a:srgbClr val="002060"/>
                </a:solidFill>
              </a:rPr>
              <a:t>профстандарта</a:t>
            </a:r>
            <a:endParaRPr lang="ru-RU" b="1" dirty="0">
              <a:solidFill>
                <a:srgbClr val="002060"/>
              </a:solidFill>
            </a:endParaRPr>
          </a:p>
          <a:p>
            <a:pPr marL="88900" eaLnBrk="0" hangingPunct="0">
              <a:tabLst>
                <a:tab pos="268288" algn="l"/>
              </a:tabLst>
              <a:defRPr/>
            </a:pPr>
            <a:r>
              <a:rPr lang="ru-RU" b="1" dirty="0">
                <a:solidFill>
                  <a:srgbClr val="002060"/>
                </a:solidFill>
              </a:rPr>
              <a:t> (2016) – «Сказка</a:t>
            </a:r>
            <a:r>
              <a:rPr lang="ru-RU" b="1" dirty="0" smtClean="0">
                <a:solidFill>
                  <a:srgbClr val="002060"/>
                </a:solidFill>
              </a:rPr>
              <a:t>»</a:t>
            </a:r>
            <a:endParaRPr lang="ru-RU" b="1" dirty="0">
              <a:solidFill>
                <a:srgbClr val="002060"/>
              </a:solidFill>
            </a:endParaRPr>
          </a:p>
        </p:txBody>
      </p:sp>
      <p:pic>
        <p:nvPicPr>
          <p:cNvPr id="1028" name="Picture 4" descr="Z:\Ситников\зональное_март_2016_Друпповой\картинки оформление\3.png"/>
          <p:cNvPicPr>
            <a:picLocks noChangeAspect="1" noChangeArrowheads="1"/>
          </p:cNvPicPr>
          <p:nvPr/>
        </p:nvPicPr>
        <p:blipFill rotWithShape="1">
          <a:blip r:embed="rId7" cstate="email">
            <a:extLst>
              <a:ext uri="{28A0092B-C50C-407E-A947-70E740481C1C}">
                <a14:useLocalDpi xmlns="" xmlns:a14="http://schemas.microsoft.com/office/drawing/2010/main" val="0"/>
              </a:ext>
            </a:extLst>
          </a:blip>
          <a:srcRect/>
          <a:stretch/>
        </p:blipFill>
        <p:spPr bwMode="auto">
          <a:xfrm>
            <a:off x="135843" y="3817835"/>
            <a:ext cx="1717344" cy="58891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344428" y="3945083"/>
            <a:ext cx="2823593" cy="923330"/>
          </a:xfrm>
          <a:prstGeom prst="rect">
            <a:avLst/>
          </a:prstGeom>
          <a:noFill/>
        </p:spPr>
        <p:txBody>
          <a:bodyPr wrap="none" rtlCol="0">
            <a:spAutoFit/>
          </a:bodyPr>
          <a:lstStyle/>
          <a:p>
            <a:pPr marL="88900" eaLnBrk="0" hangingPunct="0">
              <a:tabLst>
                <a:tab pos="268288" algn="l"/>
              </a:tabLst>
              <a:defRPr/>
            </a:pPr>
            <a:r>
              <a:rPr lang="ru-RU" b="1" dirty="0">
                <a:solidFill>
                  <a:srgbClr val="C00000"/>
                </a:solidFill>
              </a:rPr>
              <a:t>Консультационный пункт</a:t>
            </a:r>
          </a:p>
          <a:p>
            <a:pPr marL="88900" eaLnBrk="0" hangingPunct="0">
              <a:tabLst>
                <a:tab pos="268288" algn="l"/>
              </a:tabLst>
              <a:defRPr/>
            </a:pPr>
            <a:r>
              <a:rPr lang="ru-RU" b="1" dirty="0">
                <a:solidFill>
                  <a:srgbClr val="002060"/>
                </a:solidFill>
              </a:rPr>
              <a:t> для семей (с 2016г):</a:t>
            </a:r>
          </a:p>
          <a:p>
            <a:pPr marL="88900" eaLnBrk="0" hangingPunct="0">
              <a:tabLst>
                <a:tab pos="268288" algn="l"/>
              </a:tabLst>
              <a:defRPr/>
            </a:pPr>
            <a:r>
              <a:rPr lang="ru-RU" b="1" dirty="0">
                <a:solidFill>
                  <a:srgbClr val="002060"/>
                </a:solidFill>
              </a:rPr>
              <a:t>«Льдинка</a:t>
            </a:r>
            <a:r>
              <a:rPr lang="ru-RU" b="1" dirty="0" smtClean="0">
                <a:solidFill>
                  <a:srgbClr val="002060"/>
                </a:solidFill>
              </a:rPr>
              <a:t>»</a:t>
            </a:r>
            <a:endParaRPr lang="ru-RU" b="1" dirty="0">
              <a:solidFill>
                <a:srgbClr val="002060"/>
              </a:solidFill>
            </a:endParaRPr>
          </a:p>
        </p:txBody>
      </p:sp>
      <p:pic>
        <p:nvPicPr>
          <p:cNvPr id="1029" name="Picture 5" descr="Z:\Ситников\зональное_март_2016_Друпповой\картинки оформление\4.png"/>
          <p:cNvPicPr>
            <a:picLocks noChangeAspect="1" noChangeArrowheads="1"/>
          </p:cNvPicPr>
          <p:nvPr/>
        </p:nvPicPr>
        <p:blipFill rotWithShape="1">
          <a:blip r:embed="rId8" cstate="email">
            <a:extLst>
              <a:ext uri="{28A0092B-C50C-407E-A947-70E740481C1C}">
                <a14:useLocalDpi xmlns="" xmlns:a14="http://schemas.microsoft.com/office/drawing/2010/main" val="0"/>
              </a:ext>
            </a:extLst>
          </a:blip>
          <a:srcRect/>
          <a:stretch/>
        </p:blipFill>
        <p:spPr bwMode="auto">
          <a:xfrm>
            <a:off x="4314592" y="1411724"/>
            <a:ext cx="2220685" cy="75591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536173" y="1712835"/>
            <a:ext cx="4155561" cy="1477328"/>
          </a:xfrm>
          <a:prstGeom prst="rect">
            <a:avLst/>
          </a:prstGeom>
          <a:noFill/>
        </p:spPr>
        <p:txBody>
          <a:bodyPr wrap="none" rtlCol="0">
            <a:spAutoFit/>
          </a:bodyPr>
          <a:lstStyle/>
          <a:p>
            <a:pPr marL="88900" eaLnBrk="0" hangingPunct="0">
              <a:tabLst>
                <a:tab pos="268288" algn="l"/>
              </a:tabLst>
              <a:defRPr/>
            </a:pPr>
            <a:r>
              <a:rPr lang="ru-RU" b="1" dirty="0">
                <a:solidFill>
                  <a:srgbClr val="C00000"/>
                </a:solidFill>
              </a:rPr>
              <a:t>Муниципальные мероприятия</a:t>
            </a:r>
          </a:p>
          <a:p>
            <a:pPr marL="88900" eaLnBrk="0" hangingPunct="0">
              <a:tabLst>
                <a:tab pos="268288" algn="l"/>
              </a:tabLst>
              <a:defRPr/>
            </a:pPr>
            <a:r>
              <a:rPr lang="ru-RU" b="1" dirty="0">
                <a:solidFill>
                  <a:srgbClr val="C00000"/>
                </a:solidFill>
              </a:rPr>
              <a:t> (традиционные):</a:t>
            </a:r>
          </a:p>
          <a:p>
            <a:pPr marL="88900" eaLnBrk="0" hangingPunct="0">
              <a:tabLst>
                <a:tab pos="268288" algn="l"/>
              </a:tabLst>
              <a:defRPr/>
            </a:pPr>
            <a:r>
              <a:rPr lang="ru-RU" b="1" dirty="0">
                <a:solidFill>
                  <a:srgbClr val="002060"/>
                </a:solidFill>
              </a:rPr>
              <a:t> «Папа, мама, я – спортивная семья»</a:t>
            </a:r>
          </a:p>
          <a:p>
            <a:pPr marL="88900" eaLnBrk="0" hangingPunct="0">
              <a:tabLst>
                <a:tab pos="268288" algn="l"/>
              </a:tabLst>
              <a:defRPr/>
            </a:pPr>
            <a:r>
              <a:rPr lang="ru-RU" b="1" dirty="0">
                <a:solidFill>
                  <a:srgbClr val="002060"/>
                </a:solidFill>
              </a:rPr>
              <a:t>«Зимняя спартакиада дошкольников»</a:t>
            </a:r>
          </a:p>
          <a:p>
            <a:pPr marL="88900" eaLnBrk="0" hangingPunct="0">
              <a:tabLst>
                <a:tab pos="268288" algn="l"/>
              </a:tabLst>
              <a:defRPr/>
            </a:pPr>
            <a:r>
              <a:rPr lang="ru-RU" b="1" dirty="0">
                <a:solidFill>
                  <a:srgbClr val="002060"/>
                </a:solidFill>
              </a:rPr>
              <a:t>«Летняя спартакиада дошкольников»</a:t>
            </a:r>
            <a:endParaRPr lang="ru-RU" dirty="0">
              <a:solidFill>
                <a:srgbClr val="002060"/>
              </a:solidFill>
            </a:endParaRPr>
          </a:p>
        </p:txBody>
      </p:sp>
      <p:sp>
        <p:nvSpPr>
          <p:cNvPr id="6" name="TextBox 5"/>
          <p:cNvSpPr txBox="1"/>
          <p:nvPr/>
        </p:nvSpPr>
        <p:spPr>
          <a:xfrm>
            <a:off x="4680189" y="3309702"/>
            <a:ext cx="3516668" cy="1723549"/>
          </a:xfrm>
          <a:prstGeom prst="rect">
            <a:avLst/>
          </a:prstGeom>
          <a:noFill/>
        </p:spPr>
        <p:txBody>
          <a:bodyPr wrap="none" rtlCol="0">
            <a:spAutoFit/>
          </a:bodyPr>
          <a:lstStyle/>
          <a:p>
            <a:pPr marL="88900" eaLnBrk="0" hangingPunct="0">
              <a:tabLst>
                <a:tab pos="268288" algn="l"/>
              </a:tabLst>
              <a:defRPr/>
            </a:pPr>
            <a:r>
              <a:rPr lang="ru-RU" b="1" dirty="0">
                <a:solidFill>
                  <a:srgbClr val="C00000"/>
                </a:solidFill>
              </a:rPr>
              <a:t>Муниципальные проекты:</a:t>
            </a:r>
          </a:p>
          <a:p>
            <a:pPr marL="88900" eaLnBrk="0" hangingPunct="0">
              <a:tabLst>
                <a:tab pos="268288" algn="l"/>
              </a:tabLst>
              <a:defRPr/>
            </a:pPr>
            <a:r>
              <a:rPr lang="ru-RU" b="1" dirty="0">
                <a:solidFill>
                  <a:srgbClr val="002060"/>
                </a:solidFill>
              </a:rPr>
              <a:t>«Языковое гнездо» </a:t>
            </a:r>
            <a:r>
              <a:rPr lang="ru-RU" b="1" dirty="0" smtClean="0">
                <a:solidFill>
                  <a:srgbClr val="002060"/>
                </a:solidFill>
              </a:rPr>
              <a:t>-5 поселков:</a:t>
            </a:r>
          </a:p>
          <a:p>
            <a:pPr marL="88900" eaLnBrk="0" hangingPunct="0">
              <a:tabLst>
                <a:tab pos="268288" algn="l"/>
              </a:tabLst>
              <a:defRPr/>
            </a:pPr>
            <a:r>
              <a:rPr lang="ru-RU" b="1" dirty="0" err="1" smtClean="0">
                <a:solidFill>
                  <a:srgbClr val="002060"/>
                </a:solidFill>
              </a:rPr>
              <a:t>Потапово,Усть-Авам,Волочанка</a:t>
            </a:r>
            <a:r>
              <a:rPr lang="ru-RU" b="1" dirty="0" smtClean="0">
                <a:solidFill>
                  <a:srgbClr val="002060"/>
                </a:solidFill>
              </a:rPr>
              <a:t>,</a:t>
            </a:r>
          </a:p>
          <a:p>
            <a:pPr marL="88900" eaLnBrk="0" hangingPunct="0">
              <a:tabLst>
                <a:tab pos="268288" algn="l"/>
              </a:tabLst>
              <a:defRPr/>
            </a:pPr>
            <a:r>
              <a:rPr lang="ru-RU" b="1" dirty="0" err="1" smtClean="0">
                <a:solidFill>
                  <a:srgbClr val="002060"/>
                </a:solidFill>
              </a:rPr>
              <a:t>Новорыбная</a:t>
            </a:r>
            <a:r>
              <a:rPr lang="ru-RU" b="1" dirty="0" smtClean="0">
                <a:solidFill>
                  <a:srgbClr val="002060"/>
                </a:solidFill>
              </a:rPr>
              <a:t>, </a:t>
            </a:r>
            <a:r>
              <a:rPr lang="ru-RU" b="1" dirty="0" err="1" smtClean="0">
                <a:solidFill>
                  <a:srgbClr val="002060"/>
                </a:solidFill>
              </a:rPr>
              <a:t>Хета</a:t>
            </a:r>
            <a:r>
              <a:rPr lang="ru-RU" sz="1600" b="1" dirty="0">
                <a:solidFill>
                  <a:srgbClr val="0000FF"/>
                </a:solidFill>
              </a:rPr>
              <a:t/>
            </a:r>
            <a:br>
              <a:rPr lang="ru-RU" sz="1600" b="1" dirty="0">
                <a:solidFill>
                  <a:srgbClr val="0000FF"/>
                </a:solidFill>
              </a:rPr>
            </a:br>
            <a:endParaRPr lang="ru-RU" sz="1600" b="1" dirty="0">
              <a:solidFill>
                <a:srgbClr val="0000FF"/>
              </a:solidFill>
            </a:endParaRPr>
          </a:p>
          <a:p>
            <a:endParaRPr lang="ru-RU" dirty="0"/>
          </a:p>
        </p:txBody>
      </p:sp>
      <p:sp>
        <p:nvSpPr>
          <p:cNvPr id="8" name="TextBox 7"/>
          <p:cNvSpPr txBox="1"/>
          <p:nvPr/>
        </p:nvSpPr>
        <p:spPr>
          <a:xfrm>
            <a:off x="287701" y="826949"/>
            <a:ext cx="6478055" cy="523220"/>
          </a:xfrm>
          <a:prstGeom prst="rect">
            <a:avLst/>
          </a:prstGeom>
          <a:noFill/>
          <a:ln>
            <a:noFill/>
          </a:ln>
        </p:spPr>
        <p:txBody>
          <a:bodyPr wrap="square">
            <a:spAutoFit/>
          </a:bodyPr>
          <a:lstStyle>
            <a:defPPr>
              <a:defRPr lang="ru-RU"/>
            </a:defPPr>
            <a:lvl1pPr>
              <a:defRPr sz="2800" b="1">
                <a:solidFill>
                  <a:schemeClr val="tx2">
                    <a:lumMod val="75000"/>
                  </a:schemeClr>
                </a:solidFill>
              </a:defRPr>
            </a:lvl1pPr>
          </a:lstStyle>
          <a:p>
            <a:r>
              <a:rPr lang="ru-RU" dirty="0"/>
              <a:t>ПРОЕКТЫ, МЕРОПРИЯТИЯ И ПРАКТИКИ  </a:t>
            </a:r>
          </a:p>
        </p:txBody>
      </p:sp>
    </p:spTree>
    <p:extLst>
      <p:ext uri="{BB962C8B-B14F-4D97-AF65-F5344CB8AC3E}">
        <p14:creationId xmlns="" xmlns:p14="http://schemas.microsoft.com/office/powerpoint/2010/main" val="1271153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7"/>
          <p:cNvSpPr>
            <a:spLocks noChangeArrowheads="1"/>
          </p:cNvSpPr>
          <p:nvPr/>
        </p:nvSpPr>
        <p:spPr bwMode="auto">
          <a:xfrm>
            <a:off x="1582814" y="892466"/>
            <a:ext cx="6685091"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sz="2800" b="1" dirty="0" smtClean="0">
                <a:solidFill>
                  <a:schemeClr val="tx2">
                    <a:lumMod val="75000"/>
                  </a:schemeClr>
                </a:solidFill>
              </a:rPr>
              <a:t>ОБРАЗОВАНИЕ БЕЗ ГРАНИЦ</a:t>
            </a:r>
            <a:endParaRPr lang="ru-RU" sz="2800" b="1" dirty="0">
              <a:solidFill>
                <a:schemeClr val="tx2">
                  <a:lumMod val="75000"/>
                </a:schemeClr>
              </a:solidFill>
            </a:endParaRPr>
          </a:p>
        </p:txBody>
      </p:sp>
      <p:pic>
        <p:nvPicPr>
          <p:cNvPr id="4" name="Picture 3" descr="F:\Мои рисунки\PNG-рисунок\люди\девочки\a18d3e887a28.pn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flipH="1">
            <a:off x="176008" y="2348880"/>
            <a:ext cx="1045840" cy="381344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p:cNvSpPr>
            <a:spLocks noChangeArrowheads="1"/>
          </p:cNvSpPr>
          <p:nvPr/>
        </p:nvSpPr>
        <p:spPr bwMode="auto">
          <a:xfrm>
            <a:off x="1662326" y="2204864"/>
            <a:ext cx="726243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b="1" dirty="0" smtClean="0">
                <a:solidFill>
                  <a:schemeClr val="tx2"/>
                </a:solidFill>
              </a:rPr>
              <a:t>ПЛОЩАДКИ   (ШКОЛА + САД) </a:t>
            </a:r>
          </a:p>
          <a:p>
            <a:r>
              <a:rPr lang="ru-RU" i="1" dirty="0" smtClean="0"/>
              <a:t>интегрированное </a:t>
            </a:r>
            <a:r>
              <a:rPr lang="ru-RU" i="1" dirty="0"/>
              <a:t>сообщество педагогов и специалистов школ и детских садов.</a:t>
            </a:r>
          </a:p>
        </p:txBody>
      </p:sp>
      <p:sp>
        <p:nvSpPr>
          <p:cNvPr id="6" name="Прямоугольник 5"/>
          <p:cNvSpPr>
            <a:spLocks noChangeArrowheads="1"/>
          </p:cNvSpPr>
          <p:nvPr/>
        </p:nvSpPr>
        <p:spPr bwMode="auto">
          <a:xfrm>
            <a:off x="1599988" y="3140968"/>
            <a:ext cx="725759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b="1" dirty="0" smtClean="0">
                <a:solidFill>
                  <a:srgbClr val="C00000"/>
                </a:solidFill>
              </a:rPr>
              <a:t>ПОДГОТОВКА ПЕДАГОГИЧЕСКИХ КАДРОВ ПРОЕКТА</a:t>
            </a:r>
          </a:p>
        </p:txBody>
      </p:sp>
      <p:graphicFrame>
        <p:nvGraphicFramePr>
          <p:cNvPr id="8" name="Таблица 7"/>
          <p:cNvGraphicFramePr>
            <a:graphicFrameLocks noGrp="1"/>
          </p:cNvGraphicFramePr>
          <p:nvPr>
            <p:extLst>
              <p:ext uri="{D42A27DB-BD31-4B8C-83A1-F6EECF244321}">
                <p14:modId xmlns="" xmlns:p14="http://schemas.microsoft.com/office/powerpoint/2010/main" val="3375357705"/>
              </p:ext>
            </p:extLst>
          </p:nvPr>
        </p:nvGraphicFramePr>
        <p:xfrm>
          <a:off x="1683614" y="3548774"/>
          <a:ext cx="7285866" cy="1094977"/>
        </p:xfrm>
        <a:graphic>
          <a:graphicData uri="http://schemas.openxmlformats.org/drawingml/2006/table">
            <a:tbl>
              <a:tblPr firstRow="1" firstCol="1" bandRow="1">
                <a:tableStyleId>{5C22544A-7EE6-4342-B048-85BDC9FD1C3A}</a:tableStyleId>
              </a:tblPr>
              <a:tblGrid>
                <a:gridCol w="6361222"/>
                <a:gridCol w="924644"/>
              </a:tblGrid>
              <a:tr h="672314">
                <a:tc>
                  <a:txBody>
                    <a:bodyPr/>
                    <a:lstStyle/>
                    <a:p>
                      <a:pPr marL="0" indent="0">
                        <a:lnSpc>
                          <a:spcPts val="1500"/>
                        </a:lnSpc>
                        <a:spcAft>
                          <a:spcPts val="0"/>
                        </a:spcAft>
                      </a:pPr>
                      <a:r>
                        <a:rPr lang="ru-RU" sz="1400" dirty="0">
                          <a:solidFill>
                            <a:srgbClr val="FFFF00"/>
                          </a:solidFill>
                          <a:effectLst/>
                        </a:rPr>
                        <a:t>Курсы повышения квалификации по теме:</a:t>
                      </a:r>
                      <a:r>
                        <a:rPr lang="ru-RU" sz="1400" dirty="0">
                          <a:effectLst/>
                        </a:rPr>
                        <a:t> </a:t>
                      </a:r>
                      <a:r>
                        <a:rPr lang="ru-RU" sz="1400" b="0" dirty="0">
                          <a:effectLst/>
                        </a:rPr>
                        <a:t>«Организация психолого-педагогического сопровождения детей с ОВЗ в условиях дифференцированного и интегрированного обучения» (72 ч.)</a:t>
                      </a:r>
                      <a:endParaRPr lang="ru-RU" sz="1400" b="0" dirty="0">
                        <a:effectLst/>
                        <a:latin typeface="Times New Roman"/>
                        <a:ea typeface="Calibri"/>
                        <a:cs typeface="Times New Roman"/>
                      </a:endParaRPr>
                    </a:p>
                  </a:txBody>
                  <a:tcPr marL="68580" marR="68580" marT="0" marB="0"/>
                </a:tc>
                <a:tc>
                  <a:txBody>
                    <a:bodyPr/>
                    <a:lstStyle/>
                    <a:p>
                      <a:pPr marL="0" indent="0" algn="ctr">
                        <a:lnSpc>
                          <a:spcPts val="1500"/>
                        </a:lnSpc>
                        <a:spcAft>
                          <a:spcPts val="0"/>
                        </a:spcAft>
                      </a:pPr>
                      <a:r>
                        <a:rPr lang="ru-RU" sz="1400" dirty="0">
                          <a:effectLst/>
                        </a:rPr>
                        <a:t>27 </a:t>
                      </a:r>
                      <a:endParaRPr lang="ru-RU" sz="1400" dirty="0" smtClean="0">
                        <a:effectLst/>
                      </a:endParaRPr>
                    </a:p>
                    <a:p>
                      <a:pPr marL="0" indent="0" algn="ctr">
                        <a:lnSpc>
                          <a:spcPts val="1500"/>
                        </a:lnSpc>
                        <a:spcAft>
                          <a:spcPts val="0"/>
                        </a:spcAft>
                      </a:pPr>
                      <a:r>
                        <a:rPr lang="ru-RU" sz="1400" dirty="0" smtClean="0">
                          <a:effectLst/>
                        </a:rPr>
                        <a:t>чел</a:t>
                      </a:r>
                      <a:r>
                        <a:rPr lang="ru-RU" sz="1400" dirty="0">
                          <a:effectLst/>
                        </a:rPr>
                        <a:t>.</a:t>
                      </a:r>
                      <a:endParaRPr lang="ru-RU" sz="1400" dirty="0">
                        <a:effectLst/>
                        <a:latin typeface="Times New Roman"/>
                        <a:ea typeface="Calibri"/>
                        <a:cs typeface="Times New Roman"/>
                      </a:endParaRPr>
                    </a:p>
                  </a:txBody>
                  <a:tcPr marL="68580" marR="68580" marT="0" marB="0"/>
                </a:tc>
              </a:tr>
              <a:tr h="422663">
                <a:tc>
                  <a:txBody>
                    <a:bodyPr/>
                    <a:lstStyle/>
                    <a:p>
                      <a:pPr marL="0" indent="0">
                        <a:lnSpc>
                          <a:spcPts val="1500"/>
                        </a:lnSpc>
                        <a:spcAft>
                          <a:spcPts val="0"/>
                        </a:spcAft>
                      </a:pPr>
                      <a:r>
                        <a:rPr lang="ru-RU" sz="1400" dirty="0">
                          <a:solidFill>
                            <a:srgbClr val="FFFF00"/>
                          </a:solidFill>
                          <a:effectLst/>
                        </a:rPr>
                        <a:t>Учебный модуль в программе  курсов повышения квалификации</a:t>
                      </a:r>
                      <a:r>
                        <a:rPr lang="ru-RU" sz="1400" dirty="0">
                          <a:effectLst/>
                        </a:rPr>
                        <a:t> </a:t>
                      </a:r>
                      <a:r>
                        <a:rPr lang="ru-RU" sz="1400" b="0" dirty="0">
                          <a:effectLst/>
                        </a:rPr>
                        <a:t>«Обеспечение инклюзивного образования детей с ОВЗ в ДОО»</a:t>
                      </a:r>
                      <a:endParaRPr lang="ru-RU" sz="1400" b="0" dirty="0">
                        <a:effectLst/>
                        <a:latin typeface="Times New Roman"/>
                        <a:ea typeface="Calibri"/>
                        <a:cs typeface="Times New Roman"/>
                      </a:endParaRPr>
                    </a:p>
                  </a:txBody>
                  <a:tcPr marL="68580" marR="68580" marT="0" marB="0"/>
                </a:tc>
                <a:tc>
                  <a:txBody>
                    <a:bodyPr/>
                    <a:lstStyle/>
                    <a:p>
                      <a:pPr marL="0" indent="0" algn="ctr">
                        <a:lnSpc>
                          <a:spcPts val="1500"/>
                        </a:lnSpc>
                        <a:spcAft>
                          <a:spcPts val="0"/>
                        </a:spcAft>
                      </a:pPr>
                      <a:r>
                        <a:rPr lang="ru-RU" sz="1400" b="1" dirty="0">
                          <a:solidFill>
                            <a:schemeClr val="bg1"/>
                          </a:solidFill>
                          <a:effectLst/>
                        </a:rPr>
                        <a:t>112 </a:t>
                      </a:r>
                      <a:endParaRPr lang="ru-RU" sz="1400" b="1" dirty="0" smtClean="0">
                        <a:solidFill>
                          <a:schemeClr val="bg1"/>
                        </a:solidFill>
                        <a:effectLst/>
                      </a:endParaRPr>
                    </a:p>
                    <a:p>
                      <a:pPr marL="0" indent="0" algn="ctr">
                        <a:lnSpc>
                          <a:spcPts val="1500"/>
                        </a:lnSpc>
                        <a:spcAft>
                          <a:spcPts val="0"/>
                        </a:spcAft>
                      </a:pPr>
                      <a:r>
                        <a:rPr lang="ru-RU" sz="1400" b="1" dirty="0" smtClean="0">
                          <a:solidFill>
                            <a:schemeClr val="bg1"/>
                          </a:solidFill>
                          <a:effectLst/>
                        </a:rPr>
                        <a:t>чел</a:t>
                      </a:r>
                      <a:r>
                        <a:rPr lang="ru-RU" sz="1400" b="1" dirty="0">
                          <a:solidFill>
                            <a:schemeClr val="bg1"/>
                          </a:solidFill>
                          <a:effectLst/>
                        </a:rPr>
                        <a:t>.</a:t>
                      </a:r>
                      <a:endParaRPr lang="ru-RU" sz="1400" b="1" dirty="0">
                        <a:solidFill>
                          <a:schemeClr val="bg1"/>
                        </a:solidFill>
                        <a:effectLst/>
                        <a:latin typeface="Times New Roman"/>
                        <a:ea typeface="Calibri"/>
                        <a:cs typeface="Times New Roman"/>
                      </a:endParaRPr>
                    </a:p>
                  </a:txBody>
                  <a:tcPr marL="68580" marR="68580" marT="0" marB="0">
                    <a:solidFill>
                      <a:schemeClr val="accent1"/>
                    </a:solidFill>
                  </a:tcPr>
                </a:tc>
              </a:tr>
            </a:tbl>
          </a:graphicData>
        </a:graphic>
      </p:graphicFrame>
      <p:sp>
        <p:nvSpPr>
          <p:cNvPr id="9" name="Прямоугольник 8"/>
          <p:cNvSpPr>
            <a:spLocks noChangeArrowheads="1"/>
          </p:cNvSpPr>
          <p:nvPr/>
        </p:nvSpPr>
        <p:spPr bwMode="auto">
          <a:xfrm>
            <a:off x="1595153" y="4713933"/>
            <a:ext cx="725759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ru-RU" b="1" dirty="0" smtClean="0">
                <a:solidFill>
                  <a:srgbClr val="C00000"/>
                </a:solidFill>
              </a:rPr>
              <a:t>! ПЛАН</a:t>
            </a:r>
          </a:p>
        </p:txBody>
      </p:sp>
      <p:graphicFrame>
        <p:nvGraphicFramePr>
          <p:cNvPr id="10" name="Таблица 9"/>
          <p:cNvGraphicFramePr>
            <a:graphicFrameLocks noGrp="1"/>
          </p:cNvGraphicFramePr>
          <p:nvPr>
            <p:extLst>
              <p:ext uri="{D42A27DB-BD31-4B8C-83A1-F6EECF244321}">
                <p14:modId xmlns="" xmlns:p14="http://schemas.microsoft.com/office/powerpoint/2010/main" val="510087298"/>
              </p:ext>
            </p:extLst>
          </p:nvPr>
        </p:nvGraphicFramePr>
        <p:xfrm>
          <a:off x="1659785" y="5083265"/>
          <a:ext cx="7264975" cy="1216907"/>
        </p:xfrm>
        <a:graphic>
          <a:graphicData uri="http://schemas.openxmlformats.org/drawingml/2006/table">
            <a:tbl>
              <a:tblPr firstRow="1" firstCol="1" bandRow="1">
                <a:tableStyleId>{93296810-A885-4BE3-A3E7-6D5BEEA58F35}</a:tableStyleId>
              </a:tblPr>
              <a:tblGrid>
                <a:gridCol w="6435773"/>
                <a:gridCol w="829202"/>
              </a:tblGrid>
              <a:tr h="645407">
                <a:tc>
                  <a:txBody>
                    <a:bodyPr/>
                    <a:lstStyle/>
                    <a:p>
                      <a:pPr marL="0" indent="0">
                        <a:lnSpc>
                          <a:spcPts val="1500"/>
                        </a:lnSpc>
                        <a:spcAft>
                          <a:spcPts val="0"/>
                        </a:spcAft>
                      </a:pPr>
                      <a:r>
                        <a:rPr lang="ru-RU" sz="1400" b="0" i="1" dirty="0">
                          <a:solidFill>
                            <a:schemeClr val="tx1"/>
                          </a:solidFill>
                          <a:effectLst/>
                        </a:rPr>
                        <a:t>Курсы повышения квалификации по теме: «Организация коррекционно-развивающего обучения детей с ОВЗ (ЗПР) в условиях общеобразовательной школы» (72 ч</a:t>
                      </a:r>
                      <a:r>
                        <a:rPr lang="ru-RU" sz="1400" b="0" i="1" dirty="0" smtClean="0">
                          <a:solidFill>
                            <a:schemeClr val="tx1"/>
                          </a:solidFill>
                          <a:effectLst/>
                        </a:rPr>
                        <a:t>.),</a:t>
                      </a:r>
                      <a:r>
                        <a:rPr lang="ru-RU" sz="1400" b="0" i="1" baseline="0" dirty="0" smtClean="0">
                          <a:solidFill>
                            <a:schemeClr val="tx1"/>
                          </a:solidFill>
                          <a:effectLst/>
                        </a:rPr>
                        <a:t> май 2016 г</a:t>
                      </a:r>
                      <a:endParaRPr lang="ru-RU" sz="1400" b="0" i="1" dirty="0">
                        <a:solidFill>
                          <a:schemeClr val="tx1"/>
                        </a:solidFill>
                        <a:effectLst/>
                        <a:latin typeface="Times New Roman"/>
                        <a:ea typeface="Calibri"/>
                        <a:cs typeface="Times New Roman"/>
                      </a:endParaRPr>
                    </a:p>
                  </a:txBody>
                  <a:tcPr marL="68580" marR="68580" marT="0" marB="0"/>
                </a:tc>
                <a:tc>
                  <a:txBody>
                    <a:bodyPr/>
                    <a:lstStyle/>
                    <a:p>
                      <a:pPr marL="0" indent="0" algn="ctr">
                        <a:lnSpc>
                          <a:spcPts val="1500"/>
                        </a:lnSpc>
                        <a:spcAft>
                          <a:spcPts val="0"/>
                        </a:spcAft>
                      </a:pPr>
                      <a:r>
                        <a:rPr lang="ru-RU" sz="1400" b="0" i="1" dirty="0">
                          <a:solidFill>
                            <a:schemeClr val="tx1"/>
                          </a:solidFill>
                          <a:effectLst/>
                        </a:rPr>
                        <a:t>30 </a:t>
                      </a:r>
                      <a:endParaRPr lang="ru-RU" sz="1400" b="0" i="1" dirty="0" smtClean="0">
                        <a:solidFill>
                          <a:schemeClr val="tx1"/>
                        </a:solidFill>
                        <a:effectLst/>
                      </a:endParaRPr>
                    </a:p>
                    <a:p>
                      <a:pPr marL="0" indent="0" algn="ctr">
                        <a:lnSpc>
                          <a:spcPts val="1500"/>
                        </a:lnSpc>
                        <a:spcAft>
                          <a:spcPts val="0"/>
                        </a:spcAft>
                      </a:pPr>
                      <a:r>
                        <a:rPr lang="ru-RU" sz="1400" b="0" i="1" dirty="0" smtClean="0">
                          <a:solidFill>
                            <a:schemeClr val="tx1"/>
                          </a:solidFill>
                          <a:effectLst/>
                        </a:rPr>
                        <a:t>чел.</a:t>
                      </a:r>
                      <a:endParaRPr lang="ru-RU" sz="1400" b="0" i="1" dirty="0">
                        <a:solidFill>
                          <a:schemeClr val="tx1"/>
                        </a:solidFill>
                        <a:effectLst/>
                        <a:latin typeface="Times New Roman"/>
                        <a:ea typeface="Calibri"/>
                        <a:cs typeface="Times New Roman"/>
                      </a:endParaRPr>
                    </a:p>
                  </a:txBody>
                  <a:tcPr marL="68580" marR="68580" marT="0" marB="0"/>
                </a:tc>
              </a:tr>
              <a:tr h="0">
                <a:tc>
                  <a:txBody>
                    <a:bodyPr/>
                    <a:lstStyle/>
                    <a:p>
                      <a:pPr marL="0" indent="0">
                        <a:lnSpc>
                          <a:spcPts val="1500"/>
                        </a:lnSpc>
                        <a:spcAft>
                          <a:spcPts val="0"/>
                        </a:spcAft>
                      </a:pPr>
                      <a:r>
                        <a:rPr lang="ru-RU" sz="1400" b="0" i="1" dirty="0">
                          <a:solidFill>
                            <a:schemeClr val="tx1"/>
                          </a:solidFill>
                          <a:effectLst/>
                        </a:rPr>
                        <a:t>Курсы повышения квалификации по теме: «Сопровождение детей с ограниченными возможностями здоровья в условиях инклюзивного образования» (72 ч</a:t>
                      </a:r>
                      <a:r>
                        <a:rPr lang="ru-RU" sz="1400" b="0" i="1" dirty="0" smtClean="0">
                          <a:solidFill>
                            <a:schemeClr val="tx1"/>
                          </a:solidFill>
                          <a:effectLst/>
                        </a:rPr>
                        <a:t>.), июнь 2016 г.</a:t>
                      </a:r>
                      <a:endParaRPr lang="ru-RU" sz="1400" b="0" i="1" dirty="0">
                        <a:solidFill>
                          <a:schemeClr val="tx1"/>
                        </a:solidFill>
                        <a:effectLst/>
                        <a:latin typeface="Times New Roman"/>
                        <a:ea typeface="Calibri"/>
                        <a:cs typeface="Times New Roman"/>
                      </a:endParaRPr>
                    </a:p>
                  </a:txBody>
                  <a:tcPr marL="68580" marR="68580" marT="0" marB="0"/>
                </a:tc>
                <a:tc>
                  <a:txBody>
                    <a:bodyPr/>
                    <a:lstStyle/>
                    <a:p>
                      <a:pPr marL="0" indent="0" algn="ctr">
                        <a:lnSpc>
                          <a:spcPts val="1500"/>
                        </a:lnSpc>
                        <a:spcAft>
                          <a:spcPts val="0"/>
                        </a:spcAft>
                      </a:pPr>
                      <a:r>
                        <a:rPr lang="ru-RU" sz="1400" b="0" i="1" dirty="0">
                          <a:solidFill>
                            <a:schemeClr val="tx1"/>
                          </a:solidFill>
                          <a:effectLst/>
                        </a:rPr>
                        <a:t>30 </a:t>
                      </a:r>
                      <a:endParaRPr lang="ru-RU" sz="1400" b="0" i="1" dirty="0" smtClean="0">
                        <a:solidFill>
                          <a:schemeClr val="tx1"/>
                        </a:solidFill>
                        <a:effectLst/>
                      </a:endParaRPr>
                    </a:p>
                    <a:p>
                      <a:pPr marL="0" indent="0" algn="ctr">
                        <a:lnSpc>
                          <a:spcPts val="1500"/>
                        </a:lnSpc>
                        <a:spcAft>
                          <a:spcPts val="0"/>
                        </a:spcAft>
                      </a:pPr>
                      <a:r>
                        <a:rPr lang="ru-RU" sz="1400" b="0" i="1" dirty="0" smtClean="0">
                          <a:solidFill>
                            <a:schemeClr val="tx1"/>
                          </a:solidFill>
                          <a:effectLst/>
                        </a:rPr>
                        <a:t>чел.</a:t>
                      </a:r>
                      <a:endParaRPr lang="ru-RU" sz="1400" b="0" i="1" dirty="0">
                        <a:solidFill>
                          <a:schemeClr val="tx1"/>
                        </a:solidFill>
                        <a:effectLst/>
                        <a:latin typeface="Times New Roman"/>
                        <a:ea typeface="Calibri"/>
                        <a:cs typeface="Times New Roman"/>
                      </a:endParaRPr>
                    </a:p>
                  </a:txBody>
                  <a:tcPr marL="68580" marR="68580" marT="0" marB="0">
                    <a:solidFill>
                      <a:schemeClr val="accent6"/>
                    </a:solidFill>
                  </a:tcPr>
                </a:tc>
              </a:tr>
            </a:tbl>
          </a:graphicData>
        </a:graphic>
      </p:graphicFrame>
      <p:pic>
        <p:nvPicPr>
          <p:cNvPr id="3074" name="Picture 2" descr="C:\Documents and Settings\imc_ap\Рабочий стол\i.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32270" y="716598"/>
            <a:ext cx="1329476" cy="82373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242209" y="1483291"/>
            <a:ext cx="8568952" cy="707886"/>
          </a:xfrm>
          <a:prstGeom prst="rect">
            <a:avLst/>
          </a:prstGeom>
        </p:spPr>
        <p:txBody>
          <a:bodyPr wrap="square">
            <a:spAutoFit/>
          </a:bodyPr>
          <a:lstStyle/>
          <a:p>
            <a:r>
              <a:rPr lang="ru-RU" sz="2000" b="1" dirty="0">
                <a:solidFill>
                  <a:srgbClr val="FF0000"/>
                </a:solidFill>
              </a:rPr>
              <a:t>«Таймырский инновационный комплекс по созданию новых практик образования детей с особыми образовательными потребностями»</a:t>
            </a:r>
          </a:p>
        </p:txBody>
      </p:sp>
    </p:spTree>
    <p:extLst>
      <p:ext uri="{BB962C8B-B14F-4D97-AF65-F5344CB8AC3E}">
        <p14:creationId xmlns="" xmlns:p14="http://schemas.microsoft.com/office/powerpoint/2010/main" val="2084129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Оформление по умолчанию">
  <a:themeElements>
    <a:clrScheme name="4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4955</Words>
  <Application>Microsoft Office PowerPoint</Application>
  <PresentationFormat>Экран (4:3)</PresentationFormat>
  <Paragraphs>405</Paragraphs>
  <Slides>22</Slides>
  <Notes>21</Notes>
  <HiddenSlides>0</HiddenSlides>
  <MMClips>0</MMClips>
  <ScaleCrop>false</ScaleCrop>
  <HeadingPairs>
    <vt:vector size="6" baseType="variant">
      <vt:variant>
        <vt:lpstr>Тема</vt:lpstr>
      </vt:variant>
      <vt:variant>
        <vt:i4>4</vt:i4>
      </vt:variant>
      <vt:variant>
        <vt:lpstr>Внедренные серверы OLE</vt:lpstr>
      </vt:variant>
      <vt:variant>
        <vt:i4>1</vt:i4>
      </vt:variant>
      <vt:variant>
        <vt:lpstr>Заголовки слайдов</vt:lpstr>
      </vt:variant>
      <vt:variant>
        <vt:i4>22</vt:i4>
      </vt:variant>
    </vt:vector>
  </HeadingPairs>
  <TitlesOfParts>
    <vt:vector size="27" baseType="lpstr">
      <vt:lpstr>Тема Office</vt:lpstr>
      <vt:lpstr>1_Тема Office</vt:lpstr>
      <vt:lpstr>4_Оформление по умолчанию</vt:lpstr>
      <vt:lpstr>2_Тема Office</vt:lpstr>
      <vt:lpstr>Worksheet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ТМКУ ИМЦ</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Анна П. Карташова</dc:creator>
  <cp:lastModifiedBy>user</cp:lastModifiedBy>
  <cp:revision>44</cp:revision>
  <dcterms:created xsi:type="dcterms:W3CDTF">2016-03-28T07:42:41Z</dcterms:created>
  <dcterms:modified xsi:type="dcterms:W3CDTF">2016-04-01T05:25:24Z</dcterms:modified>
</cp:coreProperties>
</file>